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334" r:id="rId3"/>
    <p:sldId id="371" r:id="rId4"/>
    <p:sldId id="372" r:id="rId5"/>
    <p:sldId id="373" r:id="rId6"/>
    <p:sldId id="374" r:id="rId7"/>
    <p:sldId id="653" r:id="rId8"/>
    <p:sldId id="379" r:id="rId9"/>
    <p:sldId id="375" r:id="rId10"/>
    <p:sldId id="384" r:id="rId11"/>
    <p:sldId id="654" r:id="rId12"/>
    <p:sldId id="655" r:id="rId13"/>
    <p:sldId id="378" r:id="rId14"/>
    <p:sldId id="356" r:id="rId15"/>
    <p:sldId id="386" r:id="rId16"/>
    <p:sldId id="380" r:id="rId17"/>
    <p:sldId id="656" r:id="rId18"/>
    <p:sldId id="381" r:id="rId19"/>
    <p:sldId id="385" r:id="rId20"/>
    <p:sldId id="387" r:id="rId21"/>
    <p:sldId id="388" r:id="rId22"/>
    <p:sldId id="657" r:id="rId23"/>
    <p:sldId id="266" r:id="rId24"/>
    <p:sldId id="269" r:id="rId25"/>
    <p:sldId id="268" r:id="rId26"/>
    <p:sldId id="271" r:id="rId27"/>
    <p:sldId id="272" r:id="rId28"/>
    <p:sldId id="274" r:id="rId29"/>
    <p:sldId id="273" r:id="rId30"/>
    <p:sldId id="275" r:id="rId31"/>
    <p:sldId id="291" r:id="rId32"/>
    <p:sldId id="65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77" autoAdjust="0"/>
    <p:restoredTop sz="90977" autoAdjust="0"/>
  </p:normalViewPr>
  <p:slideViewPr>
    <p:cSldViewPr snapToGrid="0">
      <p:cViewPr varScale="1">
        <p:scale>
          <a:sx n="54" d="100"/>
          <a:sy n="54" d="100"/>
        </p:scale>
        <p:origin x="2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F0576-D755-4488-BE0A-E5AA51FC28C3}"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31E13-47AB-4BEA-8B80-1662057C9265}" type="slidenum">
              <a:rPr lang="en-US" smtClean="0"/>
              <a:t>‹#›</a:t>
            </a:fld>
            <a:endParaRPr lang="en-US"/>
          </a:p>
        </p:txBody>
      </p:sp>
    </p:spTree>
    <p:extLst>
      <p:ext uri="{BB962C8B-B14F-4D97-AF65-F5344CB8AC3E}">
        <p14:creationId xmlns:p14="http://schemas.microsoft.com/office/powerpoint/2010/main" val="245392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31E13-47AB-4BEA-8B80-1662057C9265}" type="slidenum">
              <a:rPr lang="en-US" smtClean="0"/>
              <a:t>1</a:t>
            </a:fld>
            <a:endParaRPr lang="en-US"/>
          </a:p>
        </p:txBody>
      </p:sp>
    </p:spTree>
    <p:extLst>
      <p:ext uri="{BB962C8B-B14F-4D97-AF65-F5344CB8AC3E}">
        <p14:creationId xmlns:p14="http://schemas.microsoft.com/office/powerpoint/2010/main" val="1785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9B48E90-48DC-49F5-9025-4DC8F06D94DE}" type="datetime1">
              <a:rPr lang="en-US" smtClean="0"/>
              <a:t>10/24/2023</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9120318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B4050DA-9C88-4D25-B28C-C46DBDF82290}" type="datetime1">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103198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612F78D6-4709-4F00-8CCA-35B1B1E51ADF}" type="datetime1">
              <a:rPr lang="en-US" smtClean="0"/>
              <a:t>10/24/2023</a:t>
            </a:fld>
            <a:endParaRPr lang="en-US"/>
          </a:p>
        </p:txBody>
      </p:sp>
      <p:sp>
        <p:nvSpPr>
          <p:cNvPr id="5" name="Footer Placeholder 4"/>
          <p:cNvSpPr>
            <a:spLocks noGrp="1"/>
          </p:cNvSpPr>
          <p:nvPr>
            <p:ph type="ftr" sz="quarter" idx="11"/>
          </p:nvPr>
        </p:nvSpPr>
        <p:spPr>
          <a:xfrm>
            <a:off x="609602" y="6248208"/>
            <a:ext cx="7431311" cy="365125"/>
          </a:xfr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2708884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78245C3-6FCE-4282-9150-E0857C0CB4DF}" type="datetime1">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3365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6C8BD26-5BE2-4DB8-B28F-673C56DF3E66}" type="datetime1">
              <a:rPr lang="en-US" smtClean="0"/>
              <a:t>10/24/2023</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2325670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2E5A320F-92AC-40CB-A609-CB919EB01749}" type="datetime1">
              <a:rPr lang="en-US" smtClean="0"/>
              <a:t>10/24/2023</a:t>
            </a:fld>
            <a:endParaRPr lang="en-US"/>
          </a:p>
        </p:txBody>
      </p:sp>
      <p:sp>
        <p:nvSpPr>
          <p:cNvPr id="10" name="Slide Number Placeholder 9"/>
          <p:cNvSpPr>
            <a:spLocks noGrp="1"/>
          </p:cNvSpPr>
          <p:nvPr>
            <p:ph type="sldNum" sz="quarter" idx="16"/>
          </p:nvPr>
        </p:nvSpPr>
        <p:spPr/>
        <p:txBody>
          <a:bodyPr rtlCol="0"/>
          <a:lstStyle/>
          <a:p>
            <a:fld id="{69974E82-3C2C-4ABB-838F-79BD9B35B7DF}"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extLst>
      <p:ext uri="{BB962C8B-B14F-4D97-AF65-F5344CB8AC3E}">
        <p14:creationId xmlns:p14="http://schemas.microsoft.com/office/powerpoint/2010/main" val="193523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2CF90593-369E-40BE-B902-77A563EE7EE9}" type="datetime1">
              <a:rPr lang="en-US" smtClean="0"/>
              <a:t>10/24/2023</a:t>
            </a:fld>
            <a:endParaRPr lang="en-US"/>
          </a:p>
        </p:txBody>
      </p:sp>
      <p:sp>
        <p:nvSpPr>
          <p:cNvPr id="12" name="Slide Number Placeholder 11"/>
          <p:cNvSpPr>
            <a:spLocks noGrp="1"/>
          </p:cNvSpPr>
          <p:nvPr>
            <p:ph type="sldNum" sz="quarter" idx="16"/>
          </p:nvPr>
        </p:nvSpPr>
        <p:spPr/>
        <p:txBody>
          <a:bodyPr rtlCol="0"/>
          <a:lstStyle/>
          <a:p>
            <a:fld id="{69974E82-3C2C-4ABB-838F-79BD9B35B7DF}"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4336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28C5D6B-C01B-40D2-AC09-F5185FE4C880}" type="datetime1">
              <a:rPr lang="en-US" smtClean="0"/>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384725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BE68F-883A-4AE5-B902-AD73507A41DD}" type="datetime1">
              <a:rPr lang="en-US" smtClean="0"/>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19986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55A938FB-AEA8-4098-A201-C29918A217A6}" type="datetime1">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08805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5A7E892-13E1-4BDE-8B4E-79E2B700E96E}" type="datetime1">
              <a:rPr lang="en-US" smtClean="0"/>
              <a:t>10/24/2023</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15676263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F5113297-4571-4AA1-8C2D-D8028B5D2D46}" type="datetime1">
              <a:rPr lang="en-US" smtClean="0"/>
              <a:t>10/24/2023</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1736240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1.png"/><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networksciencebook.com/chapter/5#barabasi-mode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B90B-7BE0-499A-B2A1-76F413CBD91E}"/>
              </a:ext>
            </a:extLst>
          </p:cNvPr>
          <p:cNvSpPr>
            <a:spLocks noGrp="1"/>
          </p:cNvSpPr>
          <p:nvPr>
            <p:ph type="ctrTitle"/>
          </p:nvPr>
        </p:nvSpPr>
        <p:spPr/>
        <p:txBody>
          <a:bodyPr/>
          <a:lstStyle/>
          <a:p>
            <a:r>
              <a:rPr lang="en-US" dirty="0"/>
              <a:t>Models of Network Formation</a:t>
            </a:r>
          </a:p>
        </p:txBody>
      </p:sp>
      <p:sp>
        <p:nvSpPr>
          <p:cNvPr id="3" name="Subtitle 2">
            <a:extLst>
              <a:ext uri="{FF2B5EF4-FFF2-40B4-BE49-F238E27FC236}">
                <a16:creationId xmlns:a16="http://schemas.microsoft.com/office/drawing/2014/main" id="{A0C69A10-987C-4D44-8478-FFC4871FF311}"/>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F1D6EC12-94F8-4C55-BEA3-441AB0091CB8}"/>
              </a:ext>
            </a:extLst>
          </p:cNvPr>
          <p:cNvSpPr>
            <a:spLocks noGrp="1"/>
          </p:cNvSpPr>
          <p:nvPr>
            <p:ph type="sldNum" sz="quarter" idx="12"/>
          </p:nvPr>
        </p:nvSpPr>
        <p:spPr/>
        <p:txBody>
          <a:bodyPr/>
          <a:lstStyle/>
          <a:p>
            <a:fld id="{69974E82-3C2C-4ABB-838F-79BD9B35B7DF}" type="slidenum">
              <a:rPr lang="en-US" smtClean="0"/>
              <a:t>1</a:t>
            </a:fld>
            <a:endParaRPr lang="en-US"/>
          </a:p>
        </p:txBody>
      </p:sp>
    </p:spTree>
    <p:extLst>
      <p:ext uri="{BB962C8B-B14F-4D97-AF65-F5344CB8AC3E}">
        <p14:creationId xmlns:p14="http://schemas.microsoft.com/office/powerpoint/2010/main" val="102001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10</a:t>
            </a:fld>
            <a:endParaRPr lang="en-US"/>
          </a:p>
        </p:txBody>
      </p:sp>
      <p:sp>
        <p:nvSpPr>
          <p:cNvPr id="3" name="Title 1">
            <a:extLst>
              <a:ext uri="{FF2B5EF4-FFF2-40B4-BE49-F238E27FC236}">
                <a16:creationId xmlns:a16="http://schemas.microsoft.com/office/drawing/2014/main" id="{7B048B80-8995-4D8A-93F0-670CE7043659}"/>
              </a:ext>
            </a:extLst>
          </p:cNvPr>
          <p:cNvSpPr txBox="1">
            <a:spLocks/>
          </p:cNvSpPr>
          <p:nvPr/>
        </p:nvSpPr>
        <p:spPr>
          <a:xfrm>
            <a:off x="2516458" y="144036"/>
            <a:ext cx="7159083"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Why Do the Rich Get Richer?</a:t>
            </a:r>
          </a:p>
        </p:txBody>
      </p:sp>
      <p:sp>
        <p:nvSpPr>
          <p:cNvPr id="6" name="Content Placeholder 3">
            <a:extLst>
              <a:ext uri="{FF2B5EF4-FFF2-40B4-BE49-F238E27FC236}">
                <a16:creationId xmlns:a16="http://schemas.microsoft.com/office/drawing/2014/main" id="{1A076530-B692-4E97-86ED-D2049A1C0EB9}"/>
              </a:ext>
            </a:extLst>
          </p:cNvPr>
          <p:cNvSpPr txBox="1">
            <a:spLocks/>
          </p:cNvSpPr>
          <p:nvPr/>
        </p:nvSpPr>
        <p:spPr>
          <a:xfrm>
            <a:off x="923244" y="1278673"/>
            <a:ext cx="10345507" cy="4969727"/>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Amplification effect</a:t>
            </a:r>
          </a:p>
          <a:p>
            <a:pPr marL="0" indent="0">
              <a:buNone/>
            </a:pPr>
            <a:r>
              <a:rPr lang="en-US" dirty="0"/>
              <a:t>In preferential attachment models, node degrees increase at a rate proportional to their current degrees. Therefore, </a:t>
            </a:r>
            <a:r>
              <a:rPr lang="en-US" dirty="0">
                <a:highlight>
                  <a:srgbClr val="FFFF00"/>
                </a:highlight>
              </a:rPr>
              <a:t>a node that gets a small lead over others will tend to extend this lead</a:t>
            </a:r>
            <a:r>
              <a:rPr lang="en-US" dirty="0"/>
              <a:t>. </a:t>
            </a:r>
          </a:p>
          <a:p>
            <a:pPr marL="0" indent="0">
              <a:buNone/>
            </a:pPr>
            <a:endParaRPr lang="en-US" dirty="0"/>
          </a:p>
        </p:txBody>
      </p:sp>
      <p:sp>
        <p:nvSpPr>
          <p:cNvPr id="4" name="TextBox 3">
            <a:extLst>
              <a:ext uri="{FF2B5EF4-FFF2-40B4-BE49-F238E27FC236}">
                <a16:creationId xmlns:a16="http://schemas.microsoft.com/office/drawing/2014/main" id="{E5D27224-95AD-427D-BA03-DCF1B74241C0}"/>
              </a:ext>
            </a:extLst>
          </p:cNvPr>
          <p:cNvSpPr txBox="1"/>
          <p:nvPr/>
        </p:nvSpPr>
        <p:spPr>
          <a:xfrm>
            <a:off x="1429283" y="4556134"/>
            <a:ext cx="3992136" cy="984885"/>
          </a:xfrm>
          <a:prstGeom prst="rect">
            <a:avLst/>
          </a:prstGeom>
          <a:noFill/>
          <a:ln w="12700">
            <a:solidFill>
              <a:schemeClr val="tx1"/>
            </a:solidFill>
          </a:ln>
        </p:spPr>
        <p:txBody>
          <a:bodyPr wrap="square" rtlCol="0">
            <a:spAutoFit/>
          </a:bodyPr>
          <a:lstStyle/>
          <a:p>
            <a:r>
              <a:rPr lang="en-US" sz="2900" dirty="0"/>
              <a:t>“The rich get richer and the poor get poorer.”</a:t>
            </a:r>
          </a:p>
        </p:txBody>
      </p:sp>
      <p:sp>
        <p:nvSpPr>
          <p:cNvPr id="8" name="TextBox 7">
            <a:extLst>
              <a:ext uri="{FF2B5EF4-FFF2-40B4-BE49-F238E27FC236}">
                <a16:creationId xmlns:a16="http://schemas.microsoft.com/office/drawing/2014/main" id="{FF7DAC4C-F70C-412B-8758-3F44AA41146F}"/>
              </a:ext>
            </a:extLst>
          </p:cNvPr>
          <p:cNvSpPr txBox="1"/>
          <p:nvPr/>
        </p:nvSpPr>
        <p:spPr>
          <a:xfrm>
            <a:off x="7183757" y="4079080"/>
            <a:ext cx="3327221" cy="1938992"/>
          </a:xfrm>
          <a:prstGeom prst="rect">
            <a:avLst/>
          </a:prstGeom>
          <a:noFill/>
        </p:spPr>
        <p:txBody>
          <a:bodyPr wrap="square" rtlCol="0">
            <a:spAutoFit/>
          </a:bodyPr>
          <a:lstStyle/>
          <a:p>
            <a:r>
              <a:rPr lang="en-US" sz="2400" dirty="0">
                <a:solidFill>
                  <a:srgbClr val="0070C0"/>
                </a:solidFill>
              </a:rPr>
              <a:t>an aphorism attributed to  Percy Bysshe Shelley (1792-1822), one of the major English Romantic poets.</a:t>
            </a:r>
          </a:p>
        </p:txBody>
      </p:sp>
      <p:cxnSp>
        <p:nvCxnSpPr>
          <p:cNvPr id="10" name="Straight Arrow Connector 9">
            <a:extLst>
              <a:ext uri="{FF2B5EF4-FFF2-40B4-BE49-F238E27FC236}">
                <a16:creationId xmlns:a16="http://schemas.microsoft.com/office/drawing/2014/main" id="{68868ED5-0870-438F-8CA9-521AE7668272}"/>
              </a:ext>
            </a:extLst>
          </p:cNvPr>
          <p:cNvCxnSpPr>
            <a:cxnSpLocks/>
          </p:cNvCxnSpPr>
          <p:nvPr/>
        </p:nvCxnSpPr>
        <p:spPr>
          <a:xfrm flipH="1">
            <a:off x="5861822" y="5048576"/>
            <a:ext cx="97015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925774D-DF4B-4297-9650-C2A722C73849}"/>
              </a:ext>
            </a:extLst>
          </p:cNvPr>
          <p:cNvSpPr txBox="1"/>
          <p:nvPr/>
        </p:nvSpPr>
        <p:spPr>
          <a:xfrm>
            <a:off x="1661075" y="3602026"/>
            <a:ext cx="3018262" cy="461665"/>
          </a:xfrm>
          <a:prstGeom prst="rect">
            <a:avLst/>
          </a:prstGeom>
          <a:noFill/>
        </p:spPr>
        <p:txBody>
          <a:bodyPr wrap="square" rtlCol="0">
            <a:spAutoFit/>
          </a:bodyPr>
          <a:lstStyle/>
          <a:p>
            <a:r>
              <a:rPr lang="en-US" sz="2400" dirty="0">
                <a:solidFill>
                  <a:srgbClr val="FF0000"/>
                </a:solidFill>
              </a:rPr>
              <a:t>many hubs, a long tail</a:t>
            </a:r>
          </a:p>
        </p:txBody>
      </p:sp>
      <p:sp>
        <p:nvSpPr>
          <p:cNvPr id="13" name="Rectangle: Rounded Corners 12">
            <a:extLst>
              <a:ext uri="{FF2B5EF4-FFF2-40B4-BE49-F238E27FC236}">
                <a16:creationId xmlns:a16="http://schemas.microsoft.com/office/drawing/2014/main" id="{9A4D9311-17DA-4D01-9687-13057A59675F}"/>
              </a:ext>
            </a:extLst>
          </p:cNvPr>
          <p:cNvSpPr/>
          <p:nvPr/>
        </p:nvSpPr>
        <p:spPr>
          <a:xfrm>
            <a:off x="1661075" y="4664919"/>
            <a:ext cx="2687446" cy="3836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FC8A4AA-107E-433E-9384-368E80900333}"/>
              </a:ext>
            </a:extLst>
          </p:cNvPr>
          <p:cNvCxnSpPr>
            <a:cxnSpLocks/>
            <a:stCxn id="12" idx="2"/>
          </p:cNvCxnSpPr>
          <p:nvPr/>
        </p:nvCxnSpPr>
        <p:spPr>
          <a:xfrm>
            <a:off x="3170206" y="4063691"/>
            <a:ext cx="0" cy="57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3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11</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4286769" y="188641"/>
            <a:ext cx="3618462"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Price’s Model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9A680A3-E38A-4C4D-9EDB-8373A24A7C47}"/>
                  </a:ext>
                </a:extLst>
              </p:cNvPr>
              <p:cNvSpPr txBox="1">
                <a:spLocks/>
              </p:cNvSpPr>
              <p:nvPr/>
            </p:nvSpPr>
            <p:spPr>
              <a:xfrm>
                <a:off x="660400" y="1270538"/>
                <a:ext cx="10871200" cy="4977861"/>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Each node has a positive constant </a:t>
                </a:r>
                <a14:m>
                  <m:oMath xmlns:m="http://schemas.openxmlformats.org/officeDocument/2006/math">
                    <m:r>
                      <a:rPr lang="en-US" b="0" i="1" smtClean="0">
                        <a:latin typeface="Cambria Math" panose="02040503050406030204" pitchFamily="18" charset="0"/>
                      </a:rPr>
                      <m:t>𝑎</m:t>
                    </m:r>
                  </m:oMath>
                </a14:m>
                <a:r>
                  <a:rPr lang="en-US" dirty="0"/>
                  <a:t> called the </a:t>
                </a:r>
                <a:r>
                  <a:rPr lang="en-US" dirty="0">
                    <a:solidFill>
                      <a:srgbClr val="FF0000"/>
                    </a:solidFill>
                  </a:rPr>
                  <a:t>attractiveness parameter</a:t>
                </a:r>
                <a:r>
                  <a:rPr lang="en-US" dirty="0"/>
                  <a:t>. The probability that node </a:t>
                </a:r>
                <a14:m>
                  <m:oMath xmlns:m="http://schemas.openxmlformats.org/officeDocument/2006/math">
                    <m:r>
                      <a:rPr lang="en-US" b="0" i="1" smtClean="0">
                        <a:latin typeface="Cambria Math" panose="02040503050406030204" pitchFamily="18" charset="0"/>
                      </a:rPr>
                      <m:t>𝑖</m:t>
                    </m:r>
                  </m:oMath>
                </a14:m>
                <a:r>
                  <a:rPr lang="en-US" dirty="0"/>
                  <a:t> is chosen to connect to a new node is defined as</a:t>
                </a:r>
              </a:p>
              <a:p>
                <a:endParaRPr lang="en-US" dirty="0"/>
              </a:p>
              <a:p>
                <a:pPr marL="0" indent="0">
                  <a:buNone/>
                </a:pPr>
                <a:endParaRPr lang="en-US" dirty="0"/>
              </a:p>
              <a:p>
                <a:r>
                  <a:rPr lang="en-US" dirty="0"/>
                  <a:t>In this model, it is not required that each new node is connected to the same number of existing nodes. </a:t>
                </a:r>
              </a:p>
              <a:p>
                <a:r>
                  <a:rPr lang="en-US" dirty="0"/>
                  <a:t>Price’s model gives rise a similar power-law in-degree distribution</a:t>
                </a:r>
              </a:p>
            </p:txBody>
          </p:sp>
        </mc:Choice>
        <mc:Fallback>
          <p:sp>
            <p:nvSpPr>
              <p:cNvPr id="4" name="Content Placeholder 3">
                <a:extLst>
                  <a:ext uri="{FF2B5EF4-FFF2-40B4-BE49-F238E27FC236}">
                    <a16:creationId xmlns:a16="http://schemas.microsoft.com/office/drawing/2014/main" id="{29A680A3-E38A-4C4D-9EDB-8373A24A7C47}"/>
                  </a:ext>
                </a:extLst>
              </p:cNvPr>
              <p:cNvSpPr txBox="1">
                <a:spLocks noRot="1" noChangeAspect="1" noMove="1" noResize="1" noEditPoints="1" noAdjustHandles="1" noChangeArrowheads="1" noChangeShapeType="1" noTextEdit="1"/>
              </p:cNvSpPr>
              <p:nvPr/>
            </p:nvSpPr>
            <p:spPr>
              <a:xfrm>
                <a:off x="660400" y="1270538"/>
                <a:ext cx="10871200" cy="4977861"/>
              </a:xfrm>
              <a:prstGeom prst="rect">
                <a:avLst/>
              </a:prstGeom>
              <a:blipFill>
                <a:blip r:embed="rId2"/>
                <a:stretch>
                  <a:fillRect l="-280" t="-1224" r="-5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CAF1712-3C2D-4EEB-928D-72F8FE67647B}"/>
                  </a:ext>
                </a:extLst>
              </p:cNvPr>
              <p:cNvSpPr txBox="1"/>
              <p:nvPr/>
            </p:nvSpPr>
            <p:spPr>
              <a:xfrm>
                <a:off x="4421577" y="2466765"/>
                <a:ext cx="3348841" cy="109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𝑝</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𝑖</m:t>
                          </m:r>
                        </m:e>
                      </m:d>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𝑖</m:t>
                              </m:r>
                            </m:sub>
                          </m:sSub>
                        </m:num>
                        <m:den>
                          <m:nary>
                            <m:naryPr>
                              <m:chr m:val="∑"/>
                              <m:limLoc m:val="subSup"/>
                              <m:supHide m:val="on"/>
                              <m:ctrlPr>
                                <a:rPr lang="en-US" sz="2900" b="0" i="1" smtClean="0">
                                  <a:latin typeface="Cambria Math" panose="02040503050406030204" pitchFamily="18" charset="0"/>
                                </a:rPr>
                              </m:ctrlPr>
                            </m:naryPr>
                            <m:sub>
                              <m:r>
                                <m:rPr>
                                  <m:brk m:alnAt="9"/>
                                </m:rPr>
                                <a:rPr lang="en-US" sz="2900" b="0" i="1" smtClean="0">
                                  <a:latin typeface="Cambria Math" panose="02040503050406030204" pitchFamily="18" charset="0"/>
                                </a:rPr>
                                <m:t>𝑗</m:t>
                              </m:r>
                            </m:sub>
                            <m:sup/>
                            <m:e>
                              <m:sSub>
                                <m:sSubPr>
                                  <m:ctrlPr>
                                    <a:rPr lang="en-US" sz="2900" b="0" i="1" smtClean="0">
                                      <a:latin typeface="Cambria Math" panose="02040503050406030204" pitchFamily="18" charset="0"/>
                                    </a:rPr>
                                  </m:ctrlPr>
                                </m:sSubPr>
                                <m:e>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𝑎</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𝑖</m:t>
                                          </m:r>
                                        </m:sub>
                                      </m:sSub>
                                    </m:e>
                                  </m:d>
                                </m:e>
                                <m:sub>
                                  <m:r>
                                    <a:rPr lang="en-US" sz="2900" b="0" i="1" smtClean="0">
                                      <a:latin typeface="Cambria Math" panose="02040503050406030204" pitchFamily="18" charset="0"/>
                                    </a:rPr>
                                    <m:t>𝑗</m:t>
                                  </m:r>
                                </m:sub>
                              </m:sSub>
                            </m:e>
                          </m:nary>
                        </m:den>
                      </m:f>
                    </m:oMath>
                  </m:oMathPara>
                </a14:m>
                <a:endParaRPr lang="en-US" sz="2900" dirty="0"/>
              </a:p>
            </p:txBody>
          </p:sp>
        </mc:Choice>
        <mc:Fallback>
          <p:sp>
            <p:nvSpPr>
              <p:cNvPr id="6" name="TextBox 5">
                <a:extLst>
                  <a:ext uri="{FF2B5EF4-FFF2-40B4-BE49-F238E27FC236}">
                    <a16:creationId xmlns:a16="http://schemas.microsoft.com/office/drawing/2014/main" id="{0CAF1712-3C2D-4EEB-928D-72F8FE67647B}"/>
                  </a:ext>
                </a:extLst>
              </p:cNvPr>
              <p:cNvSpPr txBox="1">
                <a:spLocks noRot="1" noChangeAspect="1" noMove="1" noResize="1" noEditPoints="1" noAdjustHandles="1" noChangeArrowheads="1" noChangeShapeType="1" noTextEdit="1"/>
              </p:cNvSpPr>
              <p:nvPr/>
            </p:nvSpPr>
            <p:spPr>
              <a:xfrm>
                <a:off x="4421577" y="2466765"/>
                <a:ext cx="3348841" cy="10928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7A24600-3DB9-4EA2-97C6-6092B52768D9}"/>
                  </a:ext>
                </a:extLst>
              </p:cNvPr>
              <p:cNvSpPr txBox="1"/>
              <p:nvPr/>
            </p:nvSpPr>
            <p:spPr>
              <a:xfrm>
                <a:off x="4869362" y="5440486"/>
                <a:ext cx="2453269"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𝑝</m:t>
                          </m:r>
                        </m:e>
                        <m:sub>
                          <m:r>
                            <a:rPr lang="en-US" sz="2900" i="1">
                              <a:latin typeface="Cambria Math" panose="02040503050406030204" pitchFamily="18" charset="0"/>
                            </a:rPr>
                            <m:t>𝑘</m:t>
                          </m:r>
                        </m:sub>
                      </m:sSub>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𝑘</m:t>
                          </m:r>
                        </m:e>
                        <m:sup>
                          <m:r>
                            <a:rPr lang="en-US" sz="2900" i="1">
                              <a:latin typeface="Cambria Math" panose="02040503050406030204" pitchFamily="18" charset="0"/>
                            </a:rPr>
                            <m:t>−3</m:t>
                          </m:r>
                        </m:sup>
                      </m:sSup>
                      <m:r>
                        <a:rPr lang="en-US" sz="2900" i="1">
                          <a:latin typeface="Cambria Math" panose="02040503050406030204" pitchFamily="18" charset="0"/>
                        </a:rPr>
                        <m:t>.</m:t>
                      </m:r>
                    </m:oMath>
                  </m:oMathPara>
                </a14:m>
                <a:endParaRPr kumimoji="0" lang="en-US" sz="2900" b="0" i="0" u="none" strike="noStrike" kern="1200" cap="none" spc="0" normalizeH="0" baseline="0" noProof="0" dirty="0">
                  <a:ln>
                    <a:noFill/>
                  </a:ln>
                  <a:solidFill>
                    <a:prstClr val="black"/>
                  </a:solidFill>
                  <a:effectLst/>
                  <a:uLnTx/>
                  <a:uFillTx/>
                  <a:latin typeface="Tw Cen MT"/>
                </a:endParaRPr>
              </a:p>
            </p:txBody>
          </p:sp>
        </mc:Choice>
        <mc:Fallback>
          <p:sp>
            <p:nvSpPr>
              <p:cNvPr id="7" name="TextBox 6">
                <a:extLst>
                  <a:ext uri="{FF2B5EF4-FFF2-40B4-BE49-F238E27FC236}">
                    <a16:creationId xmlns:a16="http://schemas.microsoft.com/office/drawing/2014/main" id="{27A24600-3DB9-4EA2-97C6-6092B52768D9}"/>
                  </a:ext>
                </a:extLst>
              </p:cNvPr>
              <p:cNvSpPr txBox="1">
                <a:spLocks noRot="1" noChangeAspect="1" noMove="1" noResize="1" noEditPoints="1" noAdjustHandles="1" noChangeArrowheads="1" noChangeShapeType="1" noTextEdit="1"/>
              </p:cNvSpPr>
              <p:nvPr/>
            </p:nvSpPr>
            <p:spPr>
              <a:xfrm>
                <a:off x="4869362" y="5440486"/>
                <a:ext cx="2453269" cy="53860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568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12</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1365216" y="176392"/>
            <a:ext cx="9461568"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Non-Linear Preferential Attachment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9A680A3-E38A-4C4D-9EDB-8373A24A7C47}"/>
                  </a:ext>
                </a:extLst>
              </p:cNvPr>
              <p:cNvSpPr txBox="1">
                <a:spLocks/>
              </p:cNvSpPr>
              <p:nvPr/>
            </p:nvSpPr>
            <p:spPr>
              <a:xfrm>
                <a:off x="660400" y="1118259"/>
                <a:ext cx="10871200" cy="5130141"/>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Question</a:t>
                </a:r>
              </a:p>
              <a:p>
                <a:pPr marL="0" indent="0">
                  <a:buNone/>
                </a:pPr>
                <a:r>
                  <a:rPr lang="en-US" dirty="0"/>
                  <a:t>Both the Price model and the Barabási-Albert model are based on the assumption that a new node connects to existing node </a:t>
                </a:r>
                <a14:m>
                  <m:oMath xmlns:m="http://schemas.openxmlformats.org/officeDocument/2006/math">
                    <m:r>
                      <a:rPr lang="en-US" b="0" i="1" smtClean="0">
                        <a:latin typeface="Cambria Math" panose="02040503050406030204" pitchFamily="18" charset="0"/>
                      </a:rPr>
                      <m:t>𝑖</m:t>
                    </m:r>
                  </m:oMath>
                </a14:m>
                <a:r>
                  <a:rPr lang="en-US" dirty="0"/>
                  <a:t> with probability </a:t>
                </a:r>
                <a:r>
                  <a:rPr lang="en-US" dirty="0">
                    <a:highlight>
                      <a:srgbClr val="FFFF00"/>
                    </a:highlight>
                  </a:rPr>
                  <a:t>proportional</a:t>
                </a:r>
                <a:r>
                  <a:rPr lang="en-US" dirty="0"/>
                  <a:t> to the “weight” of </a:t>
                </a:r>
                <a14:m>
                  <m:oMath xmlns:m="http://schemas.openxmlformats.org/officeDocument/2006/math">
                    <m:r>
                      <a:rPr lang="en-US" b="0" i="1" smtClean="0">
                        <a:latin typeface="Cambria Math" panose="02040503050406030204" pitchFamily="18" charset="0"/>
                      </a:rPr>
                      <m:t>𝑖</m:t>
                    </m:r>
                  </m:oMath>
                </a14:m>
                <a:r>
                  <a:rPr lang="en-US" dirty="0"/>
                  <a:t>. Why is this dependence linear?  </a:t>
                </a:r>
              </a:p>
              <a:p>
                <a:pPr marL="0" indent="0">
                  <a:buNone/>
                </a:pPr>
                <a:r>
                  <a:rPr lang="en-US" b="1" dirty="0">
                    <a:solidFill>
                      <a:srgbClr val="0070C0"/>
                    </a:solidFill>
                  </a:rPr>
                  <a:t>Answer</a:t>
                </a:r>
              </a:p>
              <a:p>
                <a:pPr marL="0" indent="0">
                  <a:buNone/>
                </a:pPr>
                <a:r>
                  <a:rPr lang="en-US" dirty="0"/>
                  <a:t>Assume that a new node connects to existing node </a:t>
                </a:r>
                <a14:m>
                  <m:oMath xmlns:m="http://schemas.openxmlformats.org/officeDocument/2006/math">
                    <m:r>
                      <a:rPr lang="en-US" b="0" i="1" smtClean="0">
                        <a:latin typeface="Cambria Math" panose="02040503050406030204" pitchFamily="18" charset="0"/>
                      </a:rPr>
                      <m:t>𝑖</m:t>
                    </m:r>
                  </m:oMath>
                </a14:m>
                <a:r>
                  <a:rPr lang="en-US" dirty="0"/>
                  <a:t> with probability proportional to </a:t>
                </a:r>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𝑑</m:t>
                        </m:r>
                      </m:sup>
                    </m:sSup>
                  </m:oMath>
                </a14:m>
                <a:r>
                  <a:rPr lang="en-US" dirty="0"/>
                  <a:t>. Then</a:t>
                </a:r>
              </a:p>
              <a:p>
                <a:r>
                  <a:rPr lang="en-US" dirty="0"/>
                  <a:t>either hubs do not appear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&lt;1)</m:t>
                    </m:r>
                  </m:oMath>
                </a14:m>
                <a:r>
                  <a:rPr lang="en-US" dirty="0"/>
                  <a:t> </a:t>
                </a:r>
              </a:p>
              <a:p>
                <a:r>
                  <a:rPr lang="en-US" dirty="0"/>
                  <a:t>or there is only one super-hub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&gt;1)</m:t>
                    </m:r>
                  </m:oMath>
                </a14:m>
                <a:r>
                  <a:rPr lang="en-US" dirty="0"/>
                  <a:t>. </a:t>
                </a:r>
              </a:p>
              <a:p>
                <a:pPr marL="0" indent="0">
                  <a:buNone/>
                </a:pPr>
                <a:r>
                  <a:rPr lang="en-US" dirty="0"/>
                  <a:t>Both contradict what is observed in real-world networks.</a:t>
                </a:r>
              </a:p>
            </p:txBody>
          </p:sp>
        </mc:Choice>
        <mc:Fallback>
          <p:sp>
            <p:nvSpPr>
              <p:cNvPr id="4" name="Content Placeholder 3">
                <a:extLst>
                  <a:ext uri="{FF2B5EF4-FFF2-40B4-BE49-F238E27FC236}">
                    <a16:creationId xmlns:a16="http://schemas.microsoft.com/office/drawing/2014/main" id="{29A680A3-E38A-4C4D-9EDB-8373A24A7C47}"/>
                  </a:ext>
                </a:extLst>
              </p:cNvPr>
              <p:cNvSpPr txBox="1">
                <a:spLocks noRot="1" noChangeAspect="1" noMove="1" noResize="1" noEditPoints="1" noAdjustHandles="1" noChangeArrowheads="1" noChangeShapeType="1" noTextEdit="1"/>
              </p:cNvSpPr>
              <p:nvPr/>
            </p:nvSpPr>
            <p:spPr>
              <a:xfrm>
                <a:off x="660400" y="1118259"/>
                <a:ext cx="10871200" cy="5130141"/>
              </a:xfrm>
              <a:prstGeom prst="rect">
                <a:avLst/>
              </a:prstGeom>
              <a:blipFill>
                <a:blip r:embed="rId2"/>
                <a:stretch>
                  <a:fillRect l="-1177" t="-1188" r="-112" b="-1900"/>
                </a:stretch>
              </a:blipFill>
            </p:spPr>
            <p:txBody>
              <a:bodyPr/>
              <a:lstStyle/>
              <a:p>
                <a:r>
                  <a:rPr lang="en-US">
                    <a:noFill/>
                  </a:rPr>
                  <a:t> </a:t>
                </a:r>
              </a:p>
            </p:txBody>
          </p:sp>
        </mc:Fallback>
      </mc:AlternateContent>
    </p:spTree>
    <p:extLst>
      <p:ext uri="{BB962C8B-B14F-4D97-AF65-F5344CB8AC3E}">
        <p14:creationId xmlns:p14="http://schemas.microsoft.com/office/powerpoint/2010/main" val="143245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13</a:t>
            </a:fld>
            <a:endParaRPr lang="en-US"/>
          </a:p>
        </p:txBody>
      </p:sp>
      <p:sp>
        <p:nvSpPr>
          <p:cNvPr id="3" name="Title 1">
            <a:extLst>
              <a:ext uri="{FF2B5EF4-FFF2-40B4-BE49-F238E27FC236}">
                <a16:creationId xmlns:a16="http://schemas.microsoft.com/office/drawing/2014/main" id="{7B048B80-8995-4D8A-93F0-670CE7043659}"/>
              </a:ext>
            </a:extLst>
          </p:cNvPr>
          <p:cNvSpPr txBox="1">
            <a:spLocks/>
          </p:cNvSpPr>
          <p:nvPr/>
        </p:nvSpPr>
        <p:spPr>
          <a:xfrm>
            <a:off x="2519977" y="188641"/>
            <a:ext cx="7152045"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Is the Assumption Reasonable?</a:t>
            </a:r>
          </a:p>
        </p:txBody>
      </p:sp>
      <p:sp>
        <p:nvSpPr>
          <p:cNvPr id="6" name="Content Placeholder 3">
            <a:extLst>
              <a:ext uri="{FF2B5EF4-FFF2-40B4-BE49-F238E27FC236}">
                <a16:creationId xmlns:a16="http://schemas.microsoft.com/office/drawing/2014/main" id="{1A076530-B692-4E97-86ED-D2049A1C0EB9}"/>
              </a:ext>
            </a:extLst>
          </p:cNvPr>
          <p:cNvSpPr txBox="1">
            <a:spLocks/>
          </p:cNvSpPr>
          <p:nvPr/>
        </p:nvSpPr>
        <p:spPr>
          <a:xfrm>
            <a:off x="861469" y="1133708"/>
            <a:ext cx="10871200" cy="4969727"/>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Question</a:t>
            </a:r>
          </a:p>
          <a:p>
            <a:pPr marL="0" indent="0">
              <a:buNone/>
            </a:pPr>
            <a:r>
              <a:rPr lang="en-US" dirty="0"/>
              <a:t>Preferential attachment models assume that an existing node is chosen for connecting to a new node with probability proportional to its current degree. Is this assumption reasonable?</a:t>
            </a:r>
          </a:p>
          <a:p>
            <a:pPr marL="0" indent="0">
              <a:buNone/>
            </a:pPr>
            <a:r>
              <a:rPr lang="en-US" b="1" dirty="0">
                <a:solidFill>
                  <a:srgbClr val="0070C0"/>
                </a:solidFill>
              </a:rPr>
              <a:t>Answer</a:t>
            </a:r>
          </a:p>
          <a:p>
            <a:r>
              <a:rPr lang="en-US" dirty="0"/>
              <a:t>The assumption makes sense for networks where the degree of a node can be viewed as a measure of the node’s </a:t>
            </a:r>
            <a:r>
              <a:rPr lang="en-US" dirty="0">
                <a:highlight>
                  <a:srgbClr val="FFFF00"/>
                </a:highlight>
              </a:rPr>
              <a:t>popularity</a:t>
            </a:r>
            <a:r>
              <a:rPr lang="en-US" dirty="0"/>
              <a:t>. </a:t>
            </a:r>
          </a:p>
          <a:p>
            <a:r>
              <a:rPr lang="en-US" dirty="0"/>
              <a:t>It is not obvious why the assumption can hold for technological or biological networks. There are other models of network formation that give rise for power laws in such networks.</a:t>
            </a:r>
          </a:p>
        </p:txBody>
      </p:sp>
    </p:spTree>
    <p:extLst>
      <p:ext uri="{BB962C8B-B14F-4D97-AF65-F5344CB8AC3E}">
        <p14:creationId xmlns:p14="http://schemas.microsoft.com/office/powerpoint/2010/main" val="52120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331E27-FD6A-4E51-8668-54FF5C7A0097}"/>
              </a:ext>
            </a:extLst>
          </p:cNvPr>
          <p:cNvSpPr>
            <a:spLocks noGrp="1"/>
          </p:cNvSpPr>
          <p:nvPr>
            <p:ph type="body" idx="1"/>
          </p:nvPr>
        </p:nvSpPr>
        <p:spPr/>
        <p:txBody>
          <a:bodyPr/>
          <a:lstStyle/>
          <a:p>
            <a:r>
              <a:rPr lang="en-US" dirty="0"/>
              <a:t>Duplication with Mutation</a:t>
            </a:r>
          </a:p>
        </p:txBody>
      </p:sp>
      <p:sp>
        <p:nvSpPr>
          <p:cNvPr id="3" name="Title 2">
            <a:extLst>
              <a:ext uri="{FF2B5EF4-FFF2-40B4-BE49-F238E27FC236}">
                <a16:creationId xmlns:a16="http://schemas.microsoft.com/office/drawing/2014/main" id="{827ACCB6-CFFD-4C3E-A84C-BE5937950829}"/>
              </a:ext>
            </a:extLst>
          </p:cNvPr>
          <p:cNvSpPr>
            <a:spLocks noGrp="1"/>
          </p:cNvSpPr>
          <p:nvPr>
            <p:ph type="title"/>
          </p:nvPr>
        </p:nvSpPr>
        <p:spPr/>
        <p:txBody>
          <a:bodyPr/>
          <a:lstStyle/>
          <a:p>
            <a:r>
              <a:rPr lang="en-US" dirty="0"/>
              <a:t>Copying Models</a:t>
            </a:r>
          </a:p>
        </p:txBody>
      </p:sp>
      <p:sp>
        <p:nvSpPr>
          <p:cNvPr id="4" name="Slide Number Placeholder 3">
            <a:extLst>
              <a:ext uri="{FF2B5EF4-FFF2-40B4-BE49-F238E27FC236}">
                <a16:creationId xmlns:a16="http://schemas.microsoft.com/office/drawing/2014/main" id="{99FDA4ED-B13A-48C8-AE71-65CD1F379238}"/>
              </a:ext>
            </a:extLst>
          </p:cNvPr>
          <p:cNvSpPr>
            <a:spLocks noGrp="1"/>
          </p:cNvSpPr>
          <p:nvPr>
            <p:ph type="sldNum" sz="quarter" idx="11"/>
          </p:nvPr>
        </p:nvSpPr>
        <p:spPr/>
        <p:txBody>
          <a:bodyPr/>
          <a:lstStyle/>
          <a:p>
            <a:fld id="{69974E82-3C2C-4ABB-838F-79BD9B35B7DF}" type="slidenum">
              <a:rPr lang="en-US" smtClean="0"/>
              <a:t>14</a:t>
            </a:fld>
            <a:endParaRPr lang="en-US"/>
          </a:p>
        </p:txBody>
      </p:sp>
    </p:spTree>
    <p:extLst>
      <p:ext uri="{BB962C8B-B14F-4D97-AF65-F5344CB8AC3E}">
        <p14:creationId xmlns:p14="http://schemas.microsoft.com/office/powerpoint/2010/main" val="357163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F3A80E-03FE-47F1-9C2A-DD05E9B18D43}"/>
              </a:ext>
            </a:extLst>
          </p:cNvPr>
          <p:cNvSpPr>
            <a:spLocks noGrp="1"/>
          </p:cNvSpPr>
          <p:nvPr>
            <p:ph type="sldNum" sz="quarter" idx="12"/>
          </p:nvPr>
        </p:nvSpPr>
        <p:spPr/>
        <p:txBody>
          <a:bodyPr/>
          <a:lstStyle/>
          <a:p>
            <a:fld id="{69974E82-3C2C-4ABB-838F-79BD9B35B7DF}" type="slidenum">
              <a:rPr lang="en-US" smtClean="0"/>
              <a:t>15</a:t>
            </a:fld>
            <a:endParaRPr lang="en-US"/>
          </a:p>
        </p:txBody>
      </p:sp>
      <p:sp>
        <p:nvSpPr>
          <p:cNvPr id="5" name="Title 1">
            <a:extLst>
              <a:ext uri="{FF2B5EF4-FFF2-40B4-BE49-F238E27FC236}">
                <a16:creationId xmlns:a16="http://schemas.microsoft.com/office/drawing/2014/main" id="{64C58BC2-C607-4E15-877C-ABE28E02D3C9}"/>
              </a:ext>
            </a:extLst>
          </p:cNvPr>
          <p:cNvSpPr txBox="1">
            <a:spLocks/>
          </p:cNvSpPr>
          <p:nvPr/>
        </p:nvSpPr>
        <p:spPr>
          <a:xfrm>
            <a:off x="3780214" y="177490"/>
            <a:ext cx="4631571"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Another Approach</a:t>
            </a:r>
          </a:p>
        </p:txBody>
      </p:sp>
      <p:sp>
        <p:nvSpPr>
          <p:cNvPr id="6" name="Content Placeholder 3">
            <a:extLst>
              <a:ext uri="{FF2B5EF4-FFF2-40B4-BE49-F238E27FC236}">
                <a16:creationId xmlns:a16="http://schemas.microsoft.com/office/drawing/2014/main" id="{0435DFAD-5740-4917-9CC4-EA6DD04FB83B}"/>
              </a:ext>
            </a:extLst>
          </p:cNvPr>
          <p:cNvSpPr txBox="1">
            <a:spLocks/>
          </p:cNvSpPr>
          <p:nvPr/>
        </p:nvSpPr>
        <p:spPr>
          <a:xfrm>
            <a:off x="660399" y="1019407"/>
            <a:ext cx="10871200" cy="4969727"/>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Idea</a:t>
            </a:r>
          </a:p>
          <a:p>
            <a:r>
              <a:rPr lang="en-US" dirty="0"/>
              <a:t>As in preferential attachment models, we build a network step by step, beginning with a small initial network. At each step, a new node connects to some existing nodes. </a:t>
            </a:r>
          </a:p>
          <a:p>
            <a:r>
              <a:rPr lang="en-US" dirty="0"/>
              <a:t>What is the difference? Instead of connecting to highest-weight nodes, each new node connects to the nodes chosen by </a:t>
            </a:r>
            <a:r>
              <a:rPr lang="en-US" dirty="0">
                <a:highlight>
                  <a:srgbClr val="FFFF00"/>
                </a:highlight>
              </a:rPr>
              <a:t>one of the earlier nodes</a:t>
            </a:r>
            <a:r>
              <a:rPr lang="en-US" dirty="0"/>
              <a:t>. That is, we copy (with slight changes) the links created by one of the earlier nodes. </a:t>
            </a:r>
          </a:p>
          <a:p>
            <a:r>
              <a:rPr lang="en-US" dirty="0"/>
              <a:t>This mechanism, </a:t>
            </a:r>
            <a:r>
              <a:rPr lang="en-US" dirty="0">
                <a:highlight>
                  <a:srgbClr val="FFFF00"/>
                </a:highlight>
              </a:rPr>
              <a:t>duplication with mutation</a:t>
            </a:r>
            <a:r>
              <a:rPr lang="en-US" dirty="0"/>
              <a:t>, is observed in certain biological networks, see section 13.5 in Newman’s book.</a:t>
            </a:r>
          </a:p>
        </p:txBody>
      </p:sp>
    </p:spTree>
    <p:extLst>
      <p:ext uri="{BB962C8B-B14F-4D97-AF65-F5344CB8AC3E}">
        <p14:creationId xmlns:p14="http://schemas.microsoft.com/office/powerpoint/2010/main" val="33329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A1498B-2A37-4820-89DA-D61136B1323B}"/>
              </a:ext>
            </a:extLst>
          </p:cNvPr>
          <p:cNvSpPr>
            <a:spLocks noGrp="1"/>
          </p:cNvSpPr>
          <p:nvPr>
            <p:ph type="sldNum" sz="quarter" idx="12"/>
          </p:nvPr>
        </p:nvSpPr>
        <p:spPr/>
        <p:txBody>
          <a:bodyPr/>
          <a:lstStyle/>
          <a:p>
            <a:fld id="{69974E82-3C2C-4ABB-838F-79BD9B35B7DF}" type="slidenum">
              <a:rPr lang="en-US" smtClean="0"/>
              <a:t>16</a:t>
            </a:fld>
            <a:endParaRPr lang="en-US"/>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9C914D1C-6106-4027-8641-89BFAE4C7DE3}"/>
                  </a:ext>
                </a:extLst>
              </p:cNvPr>
              <p:cNvSpPr txBox="1">
                <a:spLocks/>
              </p:cNvSpPr>
              <p:nvPr/>
            </p:nvSpPr>
            <p:spPr>
              <a:xfrm>
                <a:off x="660400" y="1268631"/>
                <a:ext cx="10871200" cy="4894664"/>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Initial network </a:t>
                </a:r>
              </a:p>
              <a:p>
                <a:r>
                  <a:rPr lang="en-US" dirty="0"/>
                  <a:t>Start with a “small” directed network. </a:t>
                </a:r>
              </a:p>
              <a:p>
                <a:r>
                  <a:rPr lang="en-US" dirty="0"/>
                  <a:t>For simplicity, we assume that every node in this network (and in all further networks) has a fixed out-degree. Let </a:t>
                </a:r>
                <a14:m>
                  <m:oMath xmlns:m="http://schemas.openxmlformats.org/officeDocument/2006/math">
                    <m:r>
                      <a:rPr lang="en-US" b="0" i="1" smtClean="0">
                        <a:latin typeface="Cambria Math" panose="02040503050406030204" pitchFamily="18" charset="0"/>
                      </a:rPr>
                      <m:t>𝑚</m:t>
                    </m:r>
                  </m:oMath>
                </a14:m>
                <a:r>
                  <a:rPr lang="en-US" dirty="0"/>
                  <a:t> be this out-degree.</a:t>
                </a:r>
              </a:p>
              <a:p>
                <a:pPr marL="0" indent="0">
                  <a:buNone/>
                </a:pPr>
                <a:r>
                  <a:rPr lang="en-US" b="1" dirty="0">
                    <a:solidFill>
                      <a:srgbClr val="0070C0"/>
                    </a:solidFill>
                  </a:rPr>
                  <a:t>Growth </a:t>
                </a:r>
              </a:p>
              <a:p>
                <a:r>
                  <a:rPr lang="en-US" dirty="0"/>
                  <a:t>Add new nodes one by one. </a:t>
                </a:r>
              </a:p>
              <a:p>
                <a:r>
                  <a:rPr lang="en-US" dirty="0"/>
                  <a:t>For each new node </a:t>
                </a:r>
                <a14:m>
                  <m:oMath xmlns:m="http://schemas.openxmlformats.org/officeDocument/2006/math">
                    <m:r>
                      <a:rPr lang="en-US" b="0" i="1" smtClean="0">
                        <a:latin typeface="Cambria Math" panose="02040503050406030204" pitchFamily="18" charset="0"/>
                      </a:rPr>
                      <m:t>𝑢</m:t>
                    </m:r>
                  </m:oMath>
                </a14:m>
                <a:r>
                  <a:rPr lang="en-US" dirty="0"/>
                  <a:t>, choose uniformly at random an existing node </a:t>
                </a:r>
                <a14:m>
                  <m:oMath xmlns:m="http://schemas.openxmlformats.org/officeDocument/2006/math">
                    <m:r>
                      <a:rPr lang="en-US" b="0" i="1" smtClean="0">
                        <a:latin typeface="Cambria Math" panose="02040503050406030204" pitchFamily="18" charset="0"/>
                      </a:rPr>
                      <m:t>𝑣</m:t>
                    </m:r>
                  </m:oMath>
                </a14:m>
                <a:r>
                  <a:rPr lang="en-US" dirty="0"/>
                  <a:t>.</a:t>
                </a:r>
              </a:p>
              <a:p>
                <a:r>
                  <a:rPr lang="en-US" dirty="0"/>
                  <a:t>Use the following probabilistic mechanism to create </a:t>
                </a:r>
                <a14:m>
                  <m:oMath xmlns:m="http://schemas.openxmlformats.org/officeDocument/2006/math">
                    <m:r>
                      <a:rPr lang="en-US" b="0" i="1" smtClean="0">
                        <a:latin typeface="Cambria Math" panose="02040503050406030204" pitchFamily="18" charset="0"/>
                      </a:rPr>
                      <m:t>𝑚</m:t>
                    </m:r>
                  </m:oMath>
                </a14:m>
                <a:r>
                  <a:rPr lang="en-US" dirty="0"/>
                  <a:t> outgoing links from </a:t>
                </a:r>
                <a14:m>
                  <m:oMath xmlns:m="http://schemas.openxmlformats.org/officeDocument/2006/math">
                    <m:r>
                      <a:rPr lang="en-US" b="0" i="1" smtClean="0">
                        <a:latin typeface="Cambria Math" panose="02040503050406030204" pitchFamily="18" charset="0"/>
                      </a:rPr>
                      <m:t>𝑢</m:t>
                    </m:r>
                  </m:oMath>
                </a14:m>
                <a:r>
                  <a:rPr lang="en-US" dirty="0"/>
                  <a:t>. </a:t>
                </a:r>
              </a:p>
            </p:txBody>
          </p:sp>
        </mc:Choice>
        <mc:Fallback>
          <p:sp>
            <p:nvSpPr>
              <p:cNvPr id="3" name="Content Placeholder 3">
                <a:extLst>
                  <a:ext uri="{FF2B5EF4-FFF2-40B4-BE49-F238E27FC236}">
                    <a16:creationId xmlns:a16="http://schemas.microsoft.com/office/drawing/2014/main" id="{9C914D1C-6106-4027-8641-89BFAE4C7DE3}"/>
                  </a:ext>
                </a:extLst>
              </p:cNvPr>
              <p:cNvSpPr txBox="1">
                <a:spLocks noRot="1" noChangeAspect="1" noMove="1" noResize="1" noEditPoints="1" noAdjustHandles="1" noChangeArrowheads="1" noChangeShapeType="1" noTextEdit="1"/>
              </p:cNvSpPr>
              <p:nvPr/>
            </p:nvSpPr>
            <p:spPr>
              <a:xfrm>
                <a:off x="660400" y="1268631"/>
                <a:ext cx="10871200" cy="4894664"/>
              </a:xfrm>
              <a:prstGeom prst="rect">
                <a:avLst/>
              </a:prstGeom>
              <a:blipFill>
                <a:blip r:embed="rId2"/>
                <a:stretch>
                  <a:fillRect l="-1177" t="-1245" r="-28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3EC9E7A4-0D6F-455E-AB22-69CEC847E008}"/>
              </a:ext>
            </a:extLst>
          </p:cNvPr>
          <p:cNvSpPr txBox="1">
            <a:spLocks/>
          </p:cNvSpPr>
          <p:nvPr/>
        </p:nvSpPr>
        <p:spPr>
          <a:xfrm>
            <a:off x="3570466" y="236866"/>
            <a:ext cx="5051068"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The Copying Model</a:t>
            </a:r>
          </a:p>
        </p:txBody>
      </p:sp>
    </p:spTree>
    <p:extLst>
      <p:ext uri="{BB962C8B-B14F-4D97-AF65-F5344CB8AC3E}">
        <p14:creationId xmlns:p14="http://schemas.microsoft.com/office/powerpoint/2010/main" val="127129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A1498B-2A37-4820-89DA-D61136B1323B}"/>
              </a:ext>
            </a:extLst>
          </p:cNvPr>
          <p:cNvSpPr>
            <a:spLocks noGrp="1"/>
          </p:cNvSpPr>
          <p:nvPr>
            <p:ph type="sldNum" sz="quarter" idx="12"/>
          </p:nvPr>
        </p:nvSpPr>
        <p:spPr/>
        <p:txBody>
          <a:bodyPr/>
          <a:lstStyle/>
          <a:p>
            <a:fld id="{69974E82-3C2C-4ABB-838F-79BD9B35B7DF}" type="slidenum">
              <a:rPr lang="en-US" smtClean="0"/>
              <a:t>17</a:t>
            </a:fld>
            <a:endParaRPr lang="en-US"/>
          </a:p>
        </p:txBody>
      </p:sp>
      <mc:AlternateContent xmlns:mc="http://schemas.openxmlformats.org/markup-compatibility/2006">
        <mc:Choice xmlns:a14="http://schemas.microsoft.com/office/drawing/2010/main" Requires="a14">
          <p:sp>
            <p:nvSpPr>
              <p:cNvPr id="3" name="Content Placeholder 3">
                <a:extLst>
                  <a:ext uri="{FF2B5EF4-FFF2-40B4-BE49-F238E27FC236}">
                    <a16:creationId xmlns:a16="http://schemas.microsoft.com/office/drawing/2014/main" id="{9C914D1C-6106-4027-8641-89BFAE4C7DE3}"/>
                  </a:ext>
                </a:extLst>
              </p:cNvPr>
              <p:cNvSpPr txBox="1">
                <a:spLocks/>
              </p:cNvSpPr>
              <p:nvPr/>
            </p:nvSpPr>
            <p:spPr>
              <a:xfrm>
                <a:off x="660400" y="579862"/>
                <a:ext cx="10871200" cy="6049537"/>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Initial network. </a:t>
                </a:r>
                <a:r>
                  <a:rPr lang="en-US" dirty="0"/>
                  <a:t>Start with a small directed network. For simplicity, we assume that every node in this network (and in all further networks) has a fixed out-degree. Let </a:t>
                </a:r>
                <a14:m>
                  <m:oMath xmlns:m="http://schemas.openxmlformats.org/officeDocument/2006/math">
                    <m:r>
                      <a:rPr lang="en-US" b="0" i="1" smtClean="0">
                        <a:latin typeface="Cambria Math" panose="02040503050406030204" pitchFamily="18" charset="0"/>
                      </a:rPr>
                      <m:t>𝑚</m:t>
                    </m:r>
                  </m:oMath>
                </a14:m>
                <a:r>
                  <a:rPr lang="en-US" dirty="0"/>
                  <a:t> be this out-degree.</a:t>
                </a:r>
              </a:p>
              <a:p>
                <a:pPr marL="0" indent="0">
                  <a:buNone/>
                </a:pPr>
                <a:r>
                  <a:rPr lang="en-US" b="1" dirty="0">
                    <a:solidFill>
                      <a:srgbClr val="0070C0"/>
                    </a:solidFill>
                  </a:rPr>
                  <a:t>Growth. </a:t>
                </a:r>
                <a:r>
                  <a:rPr lang="en-US" dirty="0"/>
                  <a:t>Add new nodes one by one. For each new node </a:t>
                </a:r>
                <a14:m>
                  <m:oMath xmlns:m="http://schemas.openxmlformats.org/officeDocument/2006/math">
                    <m:r>
                      <a:rPr lang="en-US" b="0" i="1" smtClean="0">
                        <a:latin typeface="Cambria Math" panose="02040503050406030204" pitchFamily="18" charset="0"/>
                      </a:rPr>
                      <m:t>𝑢</m:t>
                    </m:r>
                  </m:oMath>
                </a14:m>
                <a:r>
                  <a:rPr lang="en-US" dirty="0"/>
                  <a:t>, create </a:t>
                </a:r>
                <a14:m>
                  <m:oMath xmlns:m="http://schemas.openxmlformats.org/officeDocument/2006/math">
                    <m:r>
                      <a:rPr lang="en-US" b="0" i="1" smtClean="0">
                        <a:latin typeface="Cambria Math" panose="02040503050406030204" pitchFamily="18" charset="0"/>
                      </a:rPr>
                      <m:t>𝑚</m:t>
                    </m:r>
                  </m:oMath>
                </a14:m>
                <a:r>
                  <a:rPr lang="en-US" dirty="0"/>
                  <a:t> outgoing links to existing nodes using the following probabilistic mechanism:  </a:t>
                </a:r>
              </a:p>
              <a:p>
                <a:pPr marL="514350" indent="-514350">
                  <a:buFont typeface="+mj-lt"/>
                  <a:buAutoNum type="arabicPeriod"/>
                </a:pPr>
                <a:r>
                  <a:rPr lang="en-US" dirty="0"/>
                  <a:t>Choose uniformly at random an existing node </a:t>
                </a:r>
                <a14:m>
                  <m:oMath xmlns:m="http://schemas.openxmlformats.org/officeDocument/2006/math">
                    <m:r>
                      <a:rPr lang="en-US" b="0" i="1" smtClean="0">
                        <a:latin typeface="Cambria Math" panose="02040503050406030204" pitchFamily="18" charset="0"/>
                      </a:rPr>
                      <m:t>𝑣</m:t>
                    </m:r>
                  </m:oMath>
                </a14:m>
                <a:r>
                  <a:rPr lang="en-US" dirty="0"/>
                  <a:t>. 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sub>
                    </m:sSub>
                  </m:oMath>
                </a14:m>
                <a:r>
                  <a:rPr lang="en-US" dirty="0"/>
                  <a:t> be the existing vertices with incoming links from </a:t>
                </a:r>
                <a14:m>
                  <m:oMath xmlns:m="http://schemas.openxmlformats.org/officeDocument/2006/math">
                    <m:r>
                      <a:rPr lang="en-US" b="0" i="1" smtClean="0">
                        <a:latin typeface="Cambria Math" panose="02040503050406030204" pitchFamily="18" charset="0"/>
                      </a:rPr>
                      <m:t>𝑣</m:t>
                    </m:r>
                  </m:oMath>
                </a14:m>
                <a:r>
                  <a:rPr lang="en-US" dirty="0"/>
                  <a:t>.</a:t>
                </a:r>
              </a:p>
              <a:p>
                <a:pPr marL="514350" indent="-514350">
                  <a:buFont typeface="+mj-lt"/>
                  <a:buAutoNum type="arabicPeriod"/>
                </a:pPr>
                <a:r>
                  <a:rPr lang="en-US" dirty="0"/>
                  <a:t>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 …, </m:t>
                    </m:r>
                    <m:r>
                      <a:rPr lang="en-US" b="0" i="1" smtClean="0">
                        <a:latin typeface="Cambria Math" panose="02040503050406030204" pitchFamily="18" charset="0"/>
                      </a:rPr>
                      <m:t>𝑚</m:t>
                    </m:r>
                  </m:oMath>
                </a14:m>
                <a:r>
                  <a:rPr lang="en-US" dirty="0"/>
                  <a:t>, </a:t>
                </a:r>
              </a:p>
              <a:p>
                <a:pPr lvl="1"/>
                <a:r>
                  <a:rPr lang="en-US" dirty="0"/>
                  <a:t>either, with probability </a:t>
                </a:r>
                <a14:m>
                  <m:oMath xmlns:m="http://schemas.openxmlformats.org/officeDocument/2006/math">
                    <m:r>
                      <a:rPr lang="en-US" b="0" i="1" smtClean="0">
                        <a:latin typeface="Cambria Math" panose="02040503050406030204" pitchFamily="18" charset="0"/>
                      </a:rPr>
                      <m:t>𝛾</m:t>
                    </m:r>
                  </m:oMath>
                </a14:m>
                <a:r>
                  <a:rPr lang="en-US" dirty="0"/>
                  <a:t>, create a link from </a:t>
                </a:r>
                <a14:m>
                  <m:oMath xmlns:m="http://schemas.openxmlformats.org/officeDocument/2006/math">
                    <m:r>
                      <a:rPr lang="en-US" b="0" i="1" smtClean="0">
                        <a:latin typeface="Cambria Math" panose="02040503050406030204" pitchFamily="18" charset="0"/>
                      </a:rPr>
                      <m:t>𝑢</m:t>
                    </m:r>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endParaRPr lang="en-US" dirty="0"/>
              </a:p>
              <a:p>
                <a:pPr lvl="1"/>
                <a:r>
                  <a:rPr lang="en-US" dirty="0"/>
                  <a:t>or else,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𝛾</m:t>
                    </m:r>
                  </m:oMath>
                </a14:m>
                <a:r>
                  <a:rPr lang="en-US" dirty="0"/>
                  <a:t>, create a link from </a:t>
                </a:r>
                <a14:m>
                  <m:oMath xmlns:m="http://schemas.openxmlformats.org/officeDocument/2006/math">
                    <m:r>
                      <a:rPr lang="en-US" b="0" i="1" smtClean="0">
                        <a:latin typeface="Cambria Math" panose="02040503050406030204" pitchFamily="18" charset="0"/>
                      </a:rPr>
                      <m:t>𝑢</m:t>
                    </m:r>
                  </m:oMath>
                </a14:m>
                <a:r>
                  <a:rPr lang="en-US" dirty="0"/>
                  <a:t> to a node chosen uniformly at random from all existing nodes.  </a:t>
                </a:r>
              </a:p>
            </p:txBody>
          </p:sp>
        </mc:Choice>
        <mc:Fallback>
          <p:sp>
            <p:nvSpPr>
              <p:cNvPr id="3" name="Content Placeholder 3">
                <a:extLst>
                  <a:ext uri="{FF2B5EF4-FFF2-40B4-BE49-F238E27FC236}">
                    <a16:creationId xmlns:a16="http://schemas.microsoft.com/office/drawing/2014/main" id="{9C914D1C-6106-4027-8641-89BFAE4C7DE3}"/>
                  </a:ext>
                </a:extLst>
              </p:cNvPr>
              <p:cNvSpPr txBox="1">
                <a:spLocks noRot="1" noChangeAspect="1" noMove="1" noResize="1" noEditPoints="1" noAdjustHandles="1" noChangeArrowheads="1" noChangeShapeType="1" noTextEdit="1"/>
              </p:cNvSpPr>
              <p:nvPr/>
            </p:nvSpPr>
            <p:spPr>
              <a:xfrm>
                <a:off x="660400" y="579862"/>
                <a:ext cx="10871200" cy="6049537"/>
              </a:xfrm>
              <a:prstGeom prst="rect">
                <a:avLst/>
              </a:prstGeom>
              <a:blipFill>
                <a:blip r:embed="rId2"/>
                <a:stretch>
                  <a:fillRect l="-1177" t="-1008"/>
                </a:stretch>
              </a:blipFill>
            </p:spPr>
            <p:txBody>
              <a:bodyPr/>
              <a:lstStyle/>
              <a:p>
                <a:r>
                  <a:rPr lang="en-US">
                    <a:noFill/>
                  </a:rPr>
                  <a:t> </a:t>
                </a:r>
              </a:p>
            </p:txBody>
          </p:sp>
        </mc:Fallback>
      </mc:AlternateContent>
    </p:spTree>
    <p:extLst>
      <p:ext uri="{BB962C8B-B14F-4D97-AF65-F5344CB8AC3E}">
        <p14:creationId xmlns:p14="http://schemas.microsoft.com/office/powerpoint/2010/main" val="173216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A1498B-2A37-4820-89DA-D61136B1323B}"/>
              </a:ext>
            </a:extLst>
          </p:cNvPr>
          <p:cNvSpPr>
            <a:spLocks noGrp="1"/>
          </p:cNvSpPr>
          <p:nvPr>
            <p:ph type="sldNum" sz="quarter" idx="12"/>
          </p:nvPr>
        </p:nvSpPr>
        <p:spPr/>
        <p:txBody>
          <a:bodyPr/>
          <a:lstStyle/>
          <a:p>
            <a:fld id="{69974E82-3C2C-4ABB-838F-79BD9B35B7DF}" type="slidenum">
              <a:rPr lang="en-US" smtClean="0"/>
              <a:t>18</a:t>
            </a:fld>
            <a:endParaRPr lang="en-US"/>
          </a:p>
        </p:txBody>
      </p:sp>
      <p:sp>
        <p:nvSpPr>
          <p:cNvPr id="3" name="Title 1">
            <a:extLst>
              <a:ext uri="{FF2B5EF4-FFF2-40B4-BE49-F238E27FC236}">
                <a16:creationId xmlns:a16="http://schemas.microsoft.com/office/drawing/2014/main" id="{9E0FC8CB-34A1-41AA-B480-FA777E1B66E2}"/>
              </a:ext>
            </a:extLst>
          </p:cNvPr>
          <p:cNvSpPr txBox="1">
            <a:spLocks/>
          </p:cNvSpPr>
          <p:nvPr/>
        </p:nvSpPr>
        <p:spPr>
          <a:xfrm>
            <a:off x="2931226" y="170351"/>
            <a:ext cx="6329548"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Probabilistic Mechanism</a:t>
            </a:r>
          </a:p>
        </p:txBody>
      </p:sp>
      <mc:AlternateContent xmlns:mc="http://schemas.openxmlformats.org/markup-compatibility/2006">
        <mc:Choice xmlns:a14="http://schemas.microsoft.com/office/drawing/2010/main" Requires="a14">
          <p:sp>
            <p:nvSpPr>
              <p:cNvPr id="7" name="Content Placeholder 3">
                <a:extLst>
                  <a:ext uri="{FF2B5EF4-FFF2-40B4-BE49-F238E27FC236}">
                    <a16:creationId xmlns:a16="http://schemas.microsoft.com/office/drawing/2014/main" id="{967E5FBF-A703-454B-8BFF-2FC839DA186A}"/>
                  </a:ext>
                </a:extLst>
              </p:cNvPr>
              <p:cNvSpPr txBox="1">
                <a:spLocks/>
              </p:cNvSpPr>
              <p:nvPr/>
            </p:nvSpPr>
            <p:spPr>
              <a:xfrm>
                <a:off x="828015" y="1012269"/>
                <a:ext cx="10871200" cy="1065914"/>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sub>
                    </m:sSub>
                  </m:oMath>
                </a14:m>
                <a:r>
                  <a:rPr lang="en-US" dirty="0"/>
                  <a:t> be the existing nodes with incoming links from </a:t>
                </a:r>
                <a14:m>
                  <m:oMath xmlns:m="http://schemas.openxmlformats.org/officeDocument/2006/math">
                    <m:r>
                      <a:rPr lang="en-US" i="1">
                        <a:latin typeface="Cambria Math" panose="02040503050406030204" pitchFamily="18" charset="0"/>
                      </a:rPr>
                      <m:t>𝑣</m:t>
                    </m:r>
                  </m:oMath>
                </a14:m>
                <a:r>
                  <a:rPr lang="en-US" dirty="0"/>
                  <a:t>. Go through this list and for each node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do the following:</a:t>
                </a:r>
              </a:p>
              <a:p>
                <a:pPr marL="0" indent="0">
                  <a:buNone/>
                </a:pPr>
                <a:endParaRPr lang="en-US" dirty="0"/>
              </a:p>
            </p:txBody>
          </p:sp>
        </mc:Choice>
        <mc:Fallback>
          <p:sp>
            <p:nvSpPr>
              <p:cNvPr id="7" name="Content Placeholder 3">
                <a:extLst>
                  <a:ext uri="{FF2B5EF4-FFF2-40B4-BE49-F238E27FC236}">
                    <a16:creationId xmlns:a16="http://schemas.microsoft.com/office/drawing/2014/main" id="{967E5FBF-A703-454B-8BFF-2FC839DA186A}"/>
                  </a:ext>
                </a:extLst>
              </p:cNvPr>
              <p:cNvSpPr txBox="1">
                <a:spLocks noRot="1" noChangeAspect="1" noMove="1" noResize="1" noEditPoints="1" noAdjustHandles="1" noChangeArrowheads="1" noChangeShapeType="1" noTextEdit="1"/>
              </p:cNvSpPr>
              <p:nvPr/>
            </p:nvSpPr>
            <p:spPr>
              <a:xfrm>
                <a:off x="828015" y="1012269"/>
                <a:ext cx="10871200" cy="1065914"/>
              </a:xfrm>
              <a:prstGeom prst="rect">
                <a:avLst/>
              </a:prstGeom>
              <a:blipFill>
                <a:blip r:embed="rId2"/>
                <a:stretch>
                  <a:fillRect l="-1234" t="-5714"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83C0742-28C5-4A4B-97C1-B061BBFA5071}"/>
                  </a:ext>
                </a:extLst>
              </p:cNvPr>
              <p:cNvSpPr txBox="1"/>
              <p:nvPr/>
            </p:nvSpPr>
            <p:spPr>
              <a:xfrm>
                <a:off x="2276756" y="3257332"/>
                <a:ext cx="7973718" cy="538609"/>
              </a:xfrm>
              <a:prstGeom prst="rect">
                <a:avLst/>
              </a:prstGeom>
              <a:noFill/>
              <a:ln w="12700">
                <a:solidFill>
                  <a:schemeClr val="tx1"/>
                </a:solidFill>
              </a:ln>
            </p:spPr>
            <p:txBody>
              <a:bodyPr wrap="square" rtlCol="0">
                <a:spAutoFit/>
              </a:bodyPr>
              <a:lstStyle/>
              <a:p>
                <a:r>
                  <a:rPr lang="en-US" sz="2900" dirty="0"/>
                  <a:t>Create an outgoing link from the new node </a:t>
                </a:r>
                <a14:m>
                  <m:oMath xmlns:m="http://schemas.openxmlformats.org/officeDocument/2006/math">
                    <m:r>
                      <a:rPr lang="en-US" sz="2900" b="0" i="1" smtClean="0">
                        <a:latin typeface="Cambria Math" panose="02040503050406030204" pitchFamily="18" charset="0"/>
                      </a:rPr>
                      <m:t>𝑢</m:t>
                    </m:r>
                  </m:oMath>
                </a14:m>
                <a:r>
                  <a:rPr lang="en-US" sz="2900" dirty="0"/>
                  <a:t> to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𝑤</m:t>
                        </m:r>
                      </m:e>
                      <m:sub>
                        <m:r>
                          <a:rPr lang="en-US" sz="2900" b="0" i="1" smtClean="0">
                            <a:latin typeface="Cambria Math" panose="02040503050406030204" pitchFamily="18" charset="0"/>
                          </a:rPr>
                          <m:t>𝑖</m:t>
                        </m:r>
                      </m:sub>
                    </m:sSub>
                  </m:oMath>
                </a14:m>
                <a:r>
                  <a:rPr lang="en-US" sz="2900" dirty="0"/>
                  <a:t>. </a:t>
                </a:r>
              </a:p>
            </p:txBody>
          </p:sp>
        </mc:Choice>
        <mc:Fallback>
          <p:sp>
            <p:nvSpPr>
              <p:cNvPr id="9" name="TextBox 8">
                <a:extLst>
                  <a:ext uri="{FF2B5EF4-FFF2-40B4-BE49-F238E27FC236}">
                    <a16:creationId xmlns:a16="http://schemas.microsoft.com/office/drawing/2014/main" id="{A83C0742-28C5-4A4B-97C1-B061BBFA5071}"/>
                  </a:ext>
                </a:extLst>
              </p:cNvPr>
              <p:cNvSpPr txBox="1">
                <a:spLocks noRot="1" noChangeAspect="1" noMove="1" noResize="1" noEditPoints="1" noAdjustHandles="1" noChangeArrowheads="1" noChangeShapeType="1" noTextEdit="1"/>
              </p:cNvSpPr>
              <p:nvPr/>
            </p:nvSpPr>
            <p:spPr>
              <a:xfrm>
                <a:off x="2276756" y="3257332"/>
                <a:ext cx="7973718" cy="538609"/>
              </a:xfrm>
              <a:prstGeom prst="rect">
                <a:avLst/>
              </a:prstGeom>
              <a:blipFill>
                <a:blip r:embed="rId3"/>
                <a:stretch>
                  <a:fillRect l="-1526" t="-9890" b="-29670"/>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3">
                <a:extLst>
                  <a:ext uri="{FF2B5EF4-FFF2-40B4-BE49-F238E27FC236}">
                    <a16:creationId xmlns:a16="http://schemas.microsoft.com/office/drawing/2014/main" id="{0265F0DA-7931-4110-8D37-CB09C7B21C91}"/>
                  </a:ext>
                </a:extLst>
              </p:cNvPr>
              <p:cNvSpPr txBox="1">
                <a:spLocks/>
              </p:cNvSpPr>
              <p:nvPr/>
            </p:nvSpPr>
            <p:spPr>
              <a:xfrm>
                <a:off x="828015" y="2220634"/>
                <a:ext cx="10871200" cy="1065914"/>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With probability </a:t>
                </a:r>
                <a14:m>
                  <m:oMath xmlns:m="http://schemas.openxmlformats.org/officeDocument/2006/math">
                    <m:r>
                      <a:rPr lang="en-US" i="1">
                        <a:latin typeface="Cambria Math" panose="02040503050406030204" pitchFamily="18" charset="0"/>
                      </a:rPr>
                      <m:t>𝛾</m:t>
                    </m:r>
                  </m:oMath>
                </a14:m>
                <a:r>
                  <a:rPr lang="en-US" dirty="0"/>
                  <a:t>, use the</a:t>
                </a:r>
                <a:r>
                  <a:rPr lang="en-US" dirty="0">
                    <a:solidFill>
                      <a:srgbClr val="FF0000"/>
                    </a:solidFill>
                  </a:rPr>
                  <a:t> copying rule </a:t>
                </a:r>
                <a:r>
                  <a:rPr lang="en-US" dirty="0"/>
                  <a:t>(also called the </a:t>
                </a:r>
                <a:r>
                  <a:rPr lang="en-US" dirty="0">
                    <a:solidFill>
                      <a:srgbClr val="FF0000"/>
                    </a:solidFill>
                  </a:rPr>
                  <a:t>duplication rule</a:t>
                </a:r>
                <a:r>
                  <a:rPr lang="en-US" dirty="0"/>
                  <a:t>):</a:t>
                </a:r>
              </a:p>
              <a:p>
                <a:pPr marL="0" indent="0">
                  <a:buNone/>
                </a:pPr>
                <a:endParaRPr lang="en-US" dirty="0"/>
              </a:p>
            </p:txBody>
          </p:sp>
        </mc:Choice>
        <mc:Fallback>
          <p:sp>
            <p:nvSpPr>
              <p:cNvPr id="10" name="Content Placeholder 3">
                <a:extLst>
                  <a:ext uri="{FF2B5EF4-FFF2-40B4-BE49-F238E27FC236}">
                    <a16:creationId xmlns:a16="http://schemas.microsoft.com/office/drawing/2014/main" id="{0265F0DA-7931-4110-8D37-CB09C7B21C91}"/>
                  </a:ext>
                </a:extLst>
              </p:cNvPr>
              <p:cNvSpPr txBox="1">
                <a:spLocks noRot="1" noChangeAspect="1" noMove="1" noResize="1" noEditPoints="1" noAdjustHandles="1" noChangeArrowheads="1" noChangeShapeType="1" noTextEdit="1"/>
              </p:cNvSpPr>
              <p:nvPr/>
            </p:nvSpPr>
            <p:spPr>
              <a:xfrm>
                <a:off x="828015" y="2220634"/>
                <a:ext cx="10871200" cy="1065914"/>
              </a:xfrm>
              <a:prstGeom prst="rect">
                <a:avLst/>
              </a:prstGeom>
              <a:blipFill>
                <a:blip r:embed="rId4"/>
                <a:stretch>
                  <a:fillRect l="-337" t="-5714"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3">
                <a:extLst>
                  <a:ext uri="{FF2B5EF4-FFF2-40B4-BE49-F238E27FC236}">
                    <a16:creationId xmlns:a16="http://schemas.microsoft.com/office/drawing/2014/main" id="{875E8939-3B8B-4814-B52D-E4146C987318}"/>
                  </a:ext>
                </a:extLst>
              </p:cNvPr>
              <p:cNvSpPr txBox="1">
                <a:spLocks/>
              </p:cNvSpPr>
              <p:nvPr/>
            </p:nvSpPr>
            <p:spPr>
              <a:xfrm>
                <a:off x="828015" y="4076781"/>
                <a:ext cx="10871200" cy="1065914"/>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With probability </a:t>
                </a:r>
                <a14:m>
                  <m:oMath xmlns:m="http://schemas.openxmlformats.org/officeDocument/2006/math">
                    <m:r>
                      <a:rPr lang="en-US" b="0" i="0" smtClean="0">
                        <a:latin typeface="Cambria Math" panose="02040503050406030204" pitchFamily="18" charset="0"/>
                      </a:rPr>
                      <m:t>1−</m:t>
                    </m:r>
                    <m:r>
                      <a:rPr lang="en-US" i="1">
                        <a:latin typeface="Cambria Math" panose="02040503050406030204" pitchFamily="18" charset="0"/>
                      </a:rPr>
                      <m:t>𝛾</m:t>
                    </m:r>
                  </m:oMath>
                </a14:m>
                <a:r>
                  <a:rPr lang="en-US" dirty="0"/>
                  <a:t>, use the</a:t>
                </a:r>
                <a:r>
                  <a:rPr lang="en-US" dirty="0">
                    <a:solidFill>
                      <a:srgbClr val="FF0000"/>
                    </a:solidFill>
                  </a:rPr>
                  <a:t> random-choice rule </a:t>
                </a:r>
                <a:r>
                  <a:rPr lang="en-US" dirty="0"/>
                  <a:t>(also called the </a:t>
                </a:r>
                <a:r>
                  <a:rPr lang="en-US" dirty="0">
                    <a:solidFill>
                      <a:srgbClr val="FF0000"/>
                    </a:solidFill>
                  </a:rPr>
                  <a:t>mutation rule</a:t>
                </a:r>
                <a:r>
                  <a:rPr lang="en-US" dirty="0"/>
                  <a:t>):</a:t>
                </a:r>
              </a:p>
              <a:p>
                <a:pPr marL="0" indent="0">
                  <a:buNone/>
                </a:pPr>
                <a:endParaRPr lang="en-US" dirty="0"/>
              </a:p>
            </p:txBody>
          </p:sp>
        </mc:Choice>
        <mc:Fallback>
          <p:sp>
            <p:nvSpPr>
              <p:cNvPr id="11" name="Content Placeholder 3">
                <a:extLst>
                  <a:ext uri="{FF2B5EF4-FFF2-40B4-BE49-F238E27FC236}">
                    <a16:creationId xmlns:a16="http://schemas.microsoft.com/office/drawing/2014/main" id="{875E8939-3B8B-4814-B52D-E4146C987318}"/>
                  </a:ext>
                </a:extLst>
              </p:cNvPr>
              <p:cNvSpPr txBox="1">
                <a:spLocks noRot="1" noChangeAspect="1" noMove="1" noResize="1" noEditPoints="1" noAdjustHandles="1" noChangeArrowheads="1" noChangeShapeType="1" noTextEdit="1"/>
              </p:cNvSpPr>
              <p:nvPr/>
            </p:nvSpPr>
            <p:spPr>
              <a:xfrm>
                <a:off x="828015" y="4076781"/>
                <a:ext cx="10871200" cy="1065914"/>
              </a:xfrm>
              <a:prstGeom prst="rect">
                <a:avLst/>
              </a:prstGeom>
              <a:blipFill>
                <a:blip r:embed="rId5"/>
                <a:stretch>
                  <a:fillRect l="-337" t="-5714"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00D1C9E-C35C-4318-8DCD-081BC134B32F}"/>
                  </a:ext>
                </a:extLst>
              </p:cNvPr>
              <p:cNvSpPr txBox="1"/>
              <p:nvPr/>
            </p:nvSpPr>
            <p:spPr>
              <a:xfrm>
                <a:off x="1892461" y="5142695"/>
                <a:ext cx="8742308" cy="984885"/>
              </a:xfrm>
              <a:prstGeom prst="rect">
                <a:avLst/>
              </a:prstGeom>
              <a:noFill/>
              <a:ln w="12700">
                <a:solidFill>
                  <a:schemeClr val="tx1"/>
                </a:solidFill>
              </a:ln>
            </p:spPr>
            <p:txBody>
              <a:bodyPr wrap="square" rtlCol="0">
                <a:spAutoFit/>
              </a:bodyPr>
              <a:lstStyle/>
              <a:p>
                <a:r>
                  <a:rPr lang="en-US" sz="2900" dirty="0"/>
                  <a:t>Create an outgoing link from the new node </a:t>
                </a:r>
                <a14:m>
                  <m:oMath xmlns:m="http://schemas.openxmlformats.org/officeDocument/2006/math">
                    <m:r>
                      <a:rPr lang="en-US" sz="2900" b="0" i="1" smtClean="0">
                        <a:latin typeface="Cambria Math" panose="02040503050406030204" pitchFamily="18" charset="0"/>
                      </a:rPr>
                      <m:t>𝑢</m:t>
                    </m:r>
                  </m:oMath>
                </a14:m>
                <a:r>
                  <a:rPr lang="en-US" sz="2900" dirty="0"/>
                  <a:t> to a node chosen uniformly at random from all existing nodes. </a:t>
                </a:r>
              </a:p>
            </p:txBody>
          </p:sp>
        </mc:Choice>
        <mc:Fallback>
          <p:sp>
            <p:nvSpPr>
              <p:cNvPr id="12" name="TextBox 11">
                <a:extLst>
                  <a:ext uri="{FF2B5EF4-FFF2-40B4-BE49-F238E27FC236}">
                    <a16:creationId xmlns:a16="http://schemas.microsoft.com/office/drawing/2014/main" id="{800D1C9E-C35C-4318-8DCD-081BC134B32F}"/>
                  </a:ext>
                </a:extLst>
              </p:cNvPr>
              <p:cNvSpPr txBox="1">
                <a:spLocks noRot="1" noChangeAspect="1" noMove="1" noResize="1" noEditPoints="1" noAdjustHandles="1" noChangeArrowheads="1" noChangeShapeType="1" noTextEdit="1"/>
              </p:cNvSpPr>
              <p:nvPr/>
            </p:nvSpPr>
            <p:spPr>
              <a:xfrm>
                <a:off x="1892461" y="5142695"/>
                <a:ext cx="8742308" cy="984885"/>
              </a:xfrm>
              <a:prstGeom prst="rect">
                <a:avLst/>
              </a:prstGeom>
              <a:blipFill>
                <a:blip r:embed="rId6"/>
                <a:stretch>
                  <a:fillRect l="-1392" t="-5521" b="-16564"/>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80081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19</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1630430" y="94784"/>
            <a:ext cx="8931137"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Power Laws for the Copying Model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9A680A3-E38A-4C4D-9EDB-8373A24A7C47}"/>
                  </a:ext>
                </a:extLst>
              </p:cNvPr>
              <p:cNvSpPr txBox="1">
                <a:spLocks/>
              </p:cNvSpPr>
              <p:nvPr/>
            </p:nvSpPr>
            <p:spPr>
              <a:xfrm>
                <a:off x="711200" y="1084469"/>
                <a:ext cx="10771324" cy="5163931"/>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Main result</a:t>
                </a:r>
              </a:p>
              <a:p>
                <a:pPr marL="0" indent="0">
                  <a:buNone/>
                </a:pPr>
                <a:r>
                  <a:rPr lang="en-US" dirty="0"/>
                  <a:t>Consider a network formed by the copying model described in the previous slides. It was proved that the network has a power-law in-degree distribution with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𝛾</m:t>
                          </m:r>
                        </m:den>
                      </m:f>
                    </m:oMath>
                  </m:oMathPara>
                </a14:m>
                <a:endParaRPr lang="en-US" b="0" dirty="0"/>
              </a:p>
              <a:p>
                <a:pPr marL="0" indent="0">
                  <a:buNone/>
                </a:pPr>
                <a:r>
                  <a:rPr lang="en-US" dirty="0"/>
                  <a:t>at the tail of the distribution. </a:t>
                </a:r>
              </a:p>
              <a:p>
                <a:pPr marL="0" indent="0">
                  <a:buNone/>
                </a:pPr>
                <a:r>
                  <a:rPr lang="en-US" b="1" dirty="0">
                    <a:solidFill>
                      <a:srgbClr val="0070C0"/>
                    </a:solidFill>
                  </a:rPr>
                  <a:t>Dependence on </a:t>
                </a:r>
                <a14:m>
                  <m:oMath xmlns:m="http://schemas.openxmlformats.org/officeDocument/2006/math">
                    <m:r>
                      <a:rPr lang="en-US" b="1" i="1" smtClean="0">
                        <a:solidFill>
                          <a:srgbClr val="0070C0"/>
                        </a:solidFill>
                        <a:latin typeface="Cambria Math" panose="02040503050406030204" pitchFamily="18" charset="0"/>
                      </a:rPr>
                      <m:t>𝜸</m:t>
                    </m:r>
                  </m:oMath>
                </a14:m>
                <a:endParaRPr lang="en-US" b="1" dirty="0">
                  <a:solidFill>
                    <a:srgbClr val="0070C0"/>
                  </a:solidFill>
                </a:endParaRPr>
              </a:p>
              <a:p>
                <a:pPr marL="0" indent="0">
                  <a:buNone/>
                </a:pPr>
                <a:r>
                  <a:rPr lang="en-US" dirty="0"/>
                  <a:t>If </a:t>
                </a:r>
                <a14:m>
                  <m:oMath xmlns:m="http://schemas.openxmlformats.org/officeDocument/2006/math">
                    <m:r>
                      <a:rPr lang="en-US" b="0" i="1" smtClean="0">
                        <a:latin typeface="Cambria Math" panose="02040503050406030204" pitchFamily="18" charset="0"/>
                      </a:rPr>
                      <m:t>𝛾</m:t>
                    </m:r>
                  </m:oMath>
                </a14:m>
                <a:r>
                  <a:rPr lang="en-US" dirty="0"/>
                  <a:t> is close to </a:t>
                </a:r>
                <a14:m>
                  <m:oMath xmlns:m="http://schemas.openxmlformats.org/officeDocument/2006/math">
                    <m:r>
                      <a:rPr lang="en-US" b="0" i="1" smtClean="0">
                        <a:latin typeface="Cambria Math" panose="02040503050406030204" pitchFamily="18" charset="0"/>
                      </a:rPr>
                      <m:t>1</m:t>
                    </m:r>
                  </m:oMath>
                </a14:m>
                <a:r>
                  <a:rPr lang="en-US" dirty="0"/>
                  <a:t> (the copying rule is applied with high probability) then </a:t>
                </a:r>
                <a14:m>
                  <m:oMath xmlns:m="http://schemas.openxmlformats.org/officeDocument/2006/math">
                    <m:r>
                      <a:rPr lang="en-US" b="0" i="1" smtClean="0">
                        <a:latin typeface="Cambria Math" panose="02040503050406030204" pitchFamily="18" charset="0"/>
                      </a:rPr>
                      <m:t>𝛼</m:t>
                    </m:r>
                  </m:oMath>
                </a14:m>
                <a:r>
                  <a:rPr lang="en-US" dirty="0"/>
                  <a:t> is slightly greater than </a:t>
                </a:r>
                <a14:m>
                  <m:oMath xmlns:m="http://schemas.openxmlformats.org/officeDocument/2006/math">
                    <m:r>
                      <a:rPr lang="en-US" b="0" i="1" smtClean="0">
                        <a:latin typeface="Cambria Math" panose="02040503050406030204" pitchFamily="18" charset="0"/>
                      </a:rPr>
                      <m:t>2</m:t>
                    </m:r>
                  </m:oMath>
                </a14:m>
                <a:r>
                  <a:rPr lang="en-US" dirty="0"/>
                  <a:t>. </a:t>
                </a:r>
              </a:p>
            </p:txBody>
          </p:sp>
        </mc:Choice>
        <mc:Fallback>
          <p:sp>
            <p:nvSpPr>
              <p:cNvPr id="4" name="Content Placeholder 3">
                <a:extLst>
                  <a:ext uri="{FF2B5EF4-FFF2-40B4-BE49-F238E27FC236}">
                    <a16:creationId xmlns:a16="http://schemas.microsoft.com/office/drawing/2014/main" id="{29A680A3-E38A-4C4D-9EDB-8373A24A7C47}"/>
                  </a:ext>
                </a:extLst>
              </p:cNvPr>
              <p:cNvSpPr txBox="1">
                <a:spLocks noRot="1" noChangeAspect="1" noMove="1" noResize="1" noEditPoints="1" noAdjustHandles="1" noChangeArrowheads="1" noChangeShapeType="1" noTextEdit="1"/>
              </p:cNvSpPr>
              <p:nvPr/>
            </p:nvSpPr>
            <p:spPr>
              <a:xfrm>
                <a:off x="711200" y="1084469"/>
                <a:ext cx="10771324" cy="5163931"/>
              </a:xfrm>
              <a:prstGeom prst="rect">
                <a:avLst/>
              </a:prstGeom>
              <a:blipFill>
                <a:blip r:embed="rId2"/>
                <a:stretch>
                  <a:fillRect l="-1245" t="-1181" r="-283"/>
                </a:stretch>
              </a:blipFill>
            </p:spPr>
            <p:txBody>
              <a:bodyPr/>
              <a:lstStyle/>
              <a:p>
                <a:r>
                  <a:rPr lang="en-US">
                    <a:noFill/>
                  </a:rPr>
                  <a:t> </a:t>
                </a:r>
              </a:p>
            </p:txBody>
          </p:sp>
        </mc:Fallback>
      </mc:AlternateContent>
    </p:spTree>
    <p:extLst>
      <p:ext uri="{BB962C8B-B14F-4D97-AF65-F5344CB8AC3E}">
        <p14:creationId xmlns:p14="http://schemas.microsoft.com/office/powerpoint/2010/main" val="70727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5D23-3C2B-4D5D-9896-91220AF8D9FB}"/>
              </a:ext>
            </a:extLst>
          </p:cNvPr>
          <p:cNvSpPr>
            <a:spLocks noGrp="1"/>
          </p:cNvSpPr>
          <p:nvPr>
            <p:ph type="title"/>
          </p:nvPr>
        </p:nvSpPr>
        <p:spPr/>
        <p:txBody>
          <a:bodyPr/>
          <a:lstStyle/>
          <a:p>
            <a:r>
              <a:rPr lang="en-US" dirty="0"/>
              <a:t>Power Laws and Network Formation</a:t>
            </a:r>
          </a:p>
        </p:txBody>
      </p:sp>
      <p:sp>
        <p:nvSpPr>
          <p:cNvPr id="3" name="Slide Number Placeholder 2">
            <a:extLst>
              <a:ext uri="{FF2B5EF4-FFF2-40B4-BE49-F238E27FC236}">
                <a16:creationId xmlns:a16="http://schemas.microsoft.com/office/drawing/2014/main" id="{7475E9F4-4E7A-4994-94AF-B94581D640BE}"/>
              </a:ext>
            </a:extLst>
          </p:cNvPr>
          <p:cNvSpPr>
            <a:spLocks noGrp="1"/>
          </p:cNvSpPr>
          <p:nvPr>
            <p:ph type="sldNum" sz="quarter" idx="12"/>
          </p:nvPr>
        </p:nvSpPr>
        <p:spPr/>
        <p:txBody>
          <a:bodyPr>
            <a:normAutofit fontScale="85000" lnSpcReduction="20000"/>
          </a:bodyPr>
          <a:lstStyle/>
          <a:p>
            <a:fld id="{69974E82-3C2C-4ABB-838F-79BD9B35B7DF}" type="slidenum">
              <a:rPr lang="en-US" smtClean="0"/>
              <a:t>2</a:t>
            </a:fld>
            <a:endParaRPr lang="en-US"/>
          </a:p>
        </p:txBody>
      </p:sp>
      <p:sp>
        <p:nvSpPr>
          <p:cNvPr id="4" name="Content Placeholder 3">
            <a:extLst>
              <a:ext uri="{FF2B5EF4-FFF2-40B4-BE49-F238E27FC236}">
                <a16:creationId xmlns:a16="http://schemas.microsoft.com/office/drawing/2014/main" id="{5F369636-7229-445F-9967-6A10E538E9E5}"/>
              </a:ext>
            </a:extLst>
          </p:cNvPr>
          <p:cNvSpPr>
            <a:spLocks noGrp="1"/>
          </p:cNvSpPr>
          <p:nvPr>
            <p:ph sz="quarter" idx="1"/>
          </p:nvPr>
        </p:nvSpPr>
        <p:spPr/>
        <p:txBody>
          <a:bodyPr/>
          <a:lstStyle/>
          <a:p>
            <a:r>
              <a:rPr lang="en-US" b="1" dirty="0">
                <a:solidFill>
                  <a:srgbClr val="0070C0"/>
                </a:solidFill>
              </a:rPr>
              <a:t>Question.</a:t>
            </a:r>
            <a:r>
              <a:rPr lang="en-US" dirty="0"/>
              <a:t> Why are real-world networks with power-law degree distributions so widespread?</a:t>
            </a:r>
          </a:p>
          <a:p>
            <a:r>
              <a:rPr lang="en-US" b="1" dirty="0">
                <a:solidFill>
                  <a:srgbClr val="0070C0"/>
                </a:solidFill>
              </a:rPr>
              <a:t>Answer.</a:t>
            </a:r>
            <a:r>
              <a:rPr lang="en-US" dirty="0"/>
              <a:t> A key idea for a possible explanation is to consider the </a:t>
            </a:r>
            <a:r>
              <a:rPr lang="en-US" dirty="0">
                <a:highlight>
                  <a:srgbClr val="FFFF00"/>
                </a:highlight>
              </a:rPr>
              <a:t>process of formation</a:t>
            </a:r>
            <a:r>
              <a:rPr lang="en-US" dirty="0"/>
              <a:t> of a network. For example, how did a small network of 13 computers turn into the Internet?</a:t>
            </a:r>
          </a:p>
        </p:txBody>
      </p:sp>
      <p:pic>
        <p:nvPicPr>
          <p:cNvPr id="7" name="Picture 6">
            <a:extLst>
              <a:ext uri="{FF2B5EF4-FFF2-40B4-BE49-F238E27FC236}">
                <a16:creationId xmlns:a16="http://schemas.microsoft.com/office/drawing/2014/main" id="{C37A4220-1E0A-4301-BE29-4EA343159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378" y="4162425"/>
            <a:ext cx="3231833" cy="1971675"/>
          </a:xfrm>
          <a:prstGeom prst="rect">
            <a:avLst/>
          </a:prstGeom>
        </p:spPr>
      </p:pic>
      <p:pic>
        <p:nvPicPr>
          <p:cNvPr id="9" name="Picture 8">
            <a:extLst>
              <a:ext uri="{FF2B5EF4-FFF2-40B4-BE49-F238E27FC236}">
                <a16:creationId xmlns:a16="http://schemas.microsoft.com/office/drawing/2014/main" id="{2F74E6AF-D5DB-462E-8C7F-B431DBCEB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06" y="4162425"/>
            <a:ext cx="2539682" cy="2031746"/>
          </a:xfrm>
          <a:prstGeom prst="rect">
            <a:avLst/>
          </a:prstGeom>
        </p:spPr>
      </p:pic>
      <p:sp>
        <p:nvSpPr>
          <p:cNvPr id="11" name="Arrow: Right 10">
            <a:extLst>
              <a:ext uri="{FF2B5EF4-FFF2-40B4-BE49-F238E27FC236}">
                <a16:creationId xmlns:a16="http://schemas.microsoft.com/office/drawing/2014/main" id="{E08A1C32-F4F0-4308-A803-D3DDF6ED8F8F}"/>
              </a:ext>
            </a:extLst>
          </p:cNvPr>
          <p:cNvSpPr/>
          <p:nvPr/>
        </p:nvSpPr>
        <p:spPr>
          <a:xfrm>
            <a:off x="5606796" y="47731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258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20</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3743092" y="139391"/>
            <a:ext cx="4705815"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Making Decisions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9A680A3-E38A-4C4D-9EDB-8373A24A7C47}"/>
                  </a:ext>
                </a:extLst>
              </p:cNvPr>
              <p:cNvSpPr txBox="1">
                <a:spLocks/>
              </p:cNvSpPr>
              <p:nvPr/>
            </p:nvSpPr>
            <p:spPr>
              <a:xfrm>
                <a:off x="597209" y="1204575"/>
                <a:ext cx="10997580" cy="5043825"/>
              </a:xfrm>
              <a:prstGeom prst="rect">
                <a:avLst/>
              </a:prstGeom>
              <a:ln>
                <a:noFill/>
              </a:ln>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Consider a directed network where the nodes make decisions about their outgoing links. Natural examples of such networks are the Web or citation networks. </a:t>
                </a:r>
              </a:p>
              <a:p>
                <a:r>
                  <a:rPr lang="en-US" dirty="0"/>
                  <a:t>If such a network has a power-law in-degree distribution with </a:t>
                </a:r>
                <a14:m>
                  <m:oMath xmlns:m="http://schemas.openxmlformats.org/officeDocument/2006/math">
                    <m:r>
                      <a:rPr lang="en-US" i="1">
                        <a:latin typeface="Cambria Math" panose="02040503050406030204" pitchFamily="18" charset="0"/>
                      </a:rPr>
                      <m:t>𝛼</m:t>
                    </m:r>
                  </m:oMath>
                </a14:m>
                <a:r>
                  <a:rPr lang="en-US" dirty="0"/>
                  <a:t> slightly greater than </a:t>
                </a:r>
                <a14:m>
                  <m:oMath xmlns:m="http://schemas.openxmlformats.org/officeDocument/2006/math">
                    <m:r>
                      <a:rPr lang="en-US" i="1">
                        <a:latin typeface="Cambria Math" panose="02040503050406030204" pitchFamily="18" charset="0"/>
                      </a:rPr>
                      <m:t>2</m:t>
                    </m:r>
                  </m:oMath>
                </a14:m>
                <a:r>
                  <a:rPr lang="en-US" dirty="0"/>
                  <a:t>, then it follows from copying models that </a:t>
                </a:r>
              </a:p>
              <a:p>
                <a:pPr lvl="1"/>
                <a:r>
                  <a:rPr lang="en-US" dirty="0"/>
                  <a:t>nodes have a tendency to </a:t>
                </a:r>
                <a:r>
                  <a:rPr lang="en-US" dirty="0">
                    <a:highlight>
                      <a:srgbClr val="FFFF00"/>
                    </a:highlight>
                  </a:rPr>
                  <a:t>copy the decisions</a:t>
                </a:r>
                <a:r>
                  <a:rPr lang="en-US" dirty="0"/>
                  <a:t> of nodes who act before them; </a:t>
                </a:r>
              </a:p>
              <a:p>
                <a:pPr lvl="1"/>
                <a:r>
                  <a:rPr lang="en-US" dirty="0"/>
                  <a:t>the power-law distribution is a </a:t>
                </a:r>
                <a:r>
                  <a:rPr lang="en-US" dirty="0">
                    <a:highlight>
                      <a:srgbClr val="FFFF00"/>
                    </a:highlight>
                  </a:rPr>
                  <a:t>cumulative effect of many correlated decisions</a:t>
                </a:r>
                <a:r>
                  <a:rPr lang="en-US" dirty="0"/>
                  <a:t>. </a:t>
                </a:r>
              </a:p>
              <a:p>
                <a:r>
                  <a:rPr lang="en-US" dirty="0"/>
                  <a:t>This is an interesting </a:t>
                </a:r>
                <a:r>
                  <a:rPr lang="en-US" dirty="0">
                    <a:highlight>
                      <a:srgbClr val="FFFF00"/>
                    </a:highlight>
                  </a:rPr>
                  <a:t>contrast</a:t>
                </a:r>
                <a:r>
                  <a:rPr lang="en-US" dirty="0"/>
                  <a:t> to a normal distribution arising from many independent random decisions that average out.</a:t>
                </a:r>
              </a:p>
            </p:txBody>
          </p:sp>
        </mc:Choice>
        <mc:Fallback>
          <p:sp>
            <p:nvSpPr>
              <p:cNvPr id="4" name="Content Placeholder 3">
                <a:extLst>
                  <a:ext uri="{FF2B5EF4-FFF2-40B4-BE49-F238E27FC236}">
                    <a16:creationId xmlns:a16="http://schemas.microsoft.com/office/drawing/2014/main" id="{29A680A3-E38A-4C4D-9EDB-8373A24A7C47}"/>
                  </a:ext>
                </a:extLst>
              </p:cNvPr>
              <p:cNvSpPr txBox="1">
                <a:spLocks noRot="1" noChangeAspect="1" noMove="1" noResize="1" noEditPoints="1" noAdjustHandles="1" noChangeArrowheads="1" noChangeShapeType="1" noTextEdit="1"/>
              </p:cNvSpPr>
              <p:nvPr/>
            </p:nvSpPr>
            <p:spPr>
              <a:xfrm>
                <a:off x="597209" y="1204575"/>
                <a:ext cx="10997580" cy="5043825"/>
              </a:xfrm>
              <a:prstGeom prst="rect">
                <a:avLst/>
              </a:prstGeom>
              <a:blipFill>
                <a:blip r:embed="rId2"/>
                <a:stretch>
                  <a:fillRect l="-333" t="-1209" r="-15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002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21</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2432824" y="188641"/>
            <a:ext cx="7326351"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Bell Curves Versus Power Laws</a:t>
            </a:r>
          </a:p>
        </p:txBody>
      </p:sp>
      <p:sp>
        <p:nvSpPr>
          <p:cNvPr id="5" name="Content Placeholder 3">
            <a:extLst>
              <a:ext uri="{FF2B5EF4-FFF2-40B4-BE49-F238E27FC236}">
                <a16:creationId xmlns:a16="http://schemas.microsoft.com/office/drawing/2014/main" id="{672FEE6B-CA69-4257-B38A-DB646F6F5621}"/>
              </a:ext>
            </a:extLst>
          </p:cNvPr>
          <p:cNvSpPr txBox="1">
            <a:spLocks/>
          </p:cNvSpPr>
          <p:nvPr/>
        </p:nvSpPr>
        <p:spPr>
          <a:xfrm>
            <a:off x="1174148" y="1370671"/>
            <a:ext cx="9843702" cy="4495800"/>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b="1" dirty="0">
                <a:solidFill>
                  <a:srgbClr val="0070C0"/>
                </a:solidFill>
              </a:rPr>
              <a:t>Normal distributions. Why do they turn up?</a:t>
            </a:r>
          </a:p>
          <a:p>
            <a:r>
              <a:rPr lang="en-US" dirty="0"/>
              <a:t>Underlying process: many </a:t>
            </a:r>
            <a:r>
              <a:rPr lang="en-US" dirty="0">
                <a:solidFill>
                  <a:srgbClr val="FF0000"/>
                </a:solidFill>
              </a:rPr>
              <a:t>independent random decisions </a:t>
            </a:r>
            <a:r>
              <a:rPr lang="en-US" dirty="0"/>
              <a:t>averaging out. </a:t>
            </a:r>
          </a:p>
          <a:p>
            <a:r>
              <a:rPr lang="en-US" dirty="0"/>
              <a:t>The spread of values is very small, all values are close to the mean.</a:t>
            </a:r>
          </a:p>
          <a:p>
            <a:pPr marL="0" indent="0">
              <a:buFont typeface="Wingdings"/>
              <a:buNone/>
            </a:pPr>
            <a:r>
              <a:rPr lang="en-US" b="1" dirty="0">
                <a:solidFill>
                  <a:srgbClr val="0070C0"/>
                </a:solidFill>
              </a:rPr>
              <a:t>Power-law distributions. Why do they turn up?</a:t>
            </a:r>
          </a:p>
          <a:p>
            <a:r>
              <a:rPr lang="en-US" dirty="0"/>
              <a:t>Underlying process: cumulative effect of </a:t>
            </a:r>
            <a:r>
              <a:rPr lang="en-US" dirty="0">
                <a:solidFill>
                  <a:srgbClr val="FF0000"/>
                </a:solidFill>
              </a:rPr>
              <a:t>correlated decisions</a:t>
            </a:r>
            <a:r>
              <a:rPr lang="en-US" dirty="0"/>
              <a:t>. </a:t>
            </a:r>
          </a:p>
          <a:p>
            <a:r>
              <a:rPr lang="en-US" dirty="0"/>
              <a:t>Amplification effect: a node that gets a small lead over others will tend to extend this lead.</a:t>
            </a:r>
          </a:p>
        </p:txBody>
      </p:sp>
    </p:spTree>
    <p:extLst>
      <p:ext uri="{BB962C8B-B14F-4D97-AF65-F5344CB8AC3E}">
        <p14:creationId xmlns:p14="http://schemas.microsoft.com/office/powerpoint/2010/main" val="37747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018D8-D930-41AE-8A9C-6F8DBB9E29B9}"/>
              </a:ext>
            </a:extLst>
          </p:cNvPr>
          <p:cNvSpPr>
            <a:spLocks noGrp="1"/>
          </p:cNvSpPr>
          <p:nvPr>
            <p:ph type="body" idx="1"/>
          </p:nvPr>
        </p:nvSpPr>
        <p:spPr/>
        <p:txBody>
          <a:bodyPr/>
          <a:lstStyle/>
          <a:p>
            <a:r>
              <a:rPr lang="en-US" dirty="0"/>
              <a:t>Following the Crowd</a:t>
            </a:r>
          </a:p>
        </p:txBody>
      </p:sp>
      <p:sp>
        <p:nvSpPr>
          <p:cNvPr id="3" name="Title 2">
            <a:extLst>
              <a:ext uri="{FF2B5EF4-FFF2-40B4-BE49-F238E27FC236}">
                <a16:creationId xmlns:a16="http://schemas.microsoft.com/office/drawing/2014/main" id="{605BAAD9-6CBD-41B4-A0BE-AB7D7ABC8683}"/>
              </a:ext>
            </a:extLst>
          </p:cNvPr>
          <p:cNvSpPr>
            <a:spLocks noGrp="1"/>
          </p:cNvSpPr>
          <p:nvPr>
            <p:ph type="title"/>
          </p:nvPr>
        </p:nvSpPr>
        <p:spPr/>
        <p:txBody>
          <a:bodyPr/>
          <a:lstStyle/>
          <a:p>
            <a:r>
              <a:rPr lang="en-US" dirty="0"/>
              <a:t>Information Cascades</a:t>
            </a:r>
          </a:p>
        </p:txBody>
      </p:sp>
      <p:sp>
        <p:nvSpPr>
          <p:cNvPr id="4" name="Slide Number Placeholder 3">
            <a:extLst>
              <a:ext uri="{FF2B5EF4-FFF2-40B4-BE49-F238E27FC236}">
                <a16:creationId xmlns:a16="http://schemas.microsoft.com/office/drawing/2014/main" id="{482C8679-CCCF-499D-AF86-BDE59CCC78DF}"/>
              </a:ext>
            </a:extLst>
          </p:cNvPr>
          <p:cNvSpPr>
            <a:spLocks noGrp="1"/>
          </p:cNvSpPr>
          <p:nvPr>
            <p:ph type="sldNum" sz="quarter" idx="11"/>
          </p:nvPr>
        </p:nvSpPr>
        <p:spPr/>
        <p:txBody>
          <a:bodyPr/>
          <a:lstStyle/>
          <a:p>
            <a:fld id="{69974E82-3C2C-4ABB-838F-79BD9B35B7DF}" type="slidenum">
              <a:rPr lang="en-US" smtClean="0"/>
              <a:t>22</a:t>
            </a:fld>
            <a:endParaRPr lang="en-US"/>
          </a:p>
        </p:txBody>
      </p:sp>
    </p:spTree>
    <p:extLst>
      <p:ext uri="{BB962C8B-B14F-4D97-AF65-F5344CB8AC3E}">
        <p14:creationId xmlns:p14="http://schemas.microsoft.com/office/powerpoint/2010/main" val="1619349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5289-059E-4E40-919C-26DBCBCB3176}"/>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id="{5FC28DB1-D316-4E0F-9B8A-9DF43F5A37E1}"/>
              </a:ext>
            </a:extLst>
          </p:cNvPr>
          <p:cNvSpPr>
            <a:spLocks noGrp="1"/>
          </p:cNvSpPr>
          <p:nvPr>
            <p:ph type="sldNum" sz="quarter" idx="12"/>
          </p:nvPr>
        </p:nvSpPr>
        <p:spPr/>
        <p:txBody>
          <a:bodyPr>
            <a:normAutofit fontScale="85000" lnSpcReduction="20000"/>
          </a:bodyPr>
          <a:lstStyle/>
          <a:p>
            <a:fld id="{69974E82-3C2C-4ABB-838F-79BD9B35B7DF}" type="slidenum">
              <a:rPr lang="en-US" smtClean="0"/>
              <a:t>23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9C5988-C26E-4E4C-B22A-6EBC3A37EFDC}"/>
                  </a:ext>
                </a:extLst>
              </p:cNvPr>
              <p:cNvSpPr>
                <a:spLocks noGrp="1"/>
              </p:cNvSpPr>
              <p:nvPr>
                <p:ph sz="quarter" idx="1"/>
              </p:nvPr>
            </p:nvSpPr>
            <p:spPr/>
            <p:txBody>
              <a:bodyPr/>
              <a:lstStyle/>
              <a:p>
                <a:r>
                  <a:rPr lang="en-US" dirty="0"/>
                  <a:t>You are choosing between two restaurants,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Based on your own research about restaurants you choose restaurant </a:t>
                </a:r>
                <a14:m>
                  <m:oMath xmlns:m="http://schemas.openxmlformats.org/officeDocument/2006/math">
                    <m:r>
                      <a:rPr lang="en-US" i="1" dirty="0" smtClean="0">
                        <a:latin typeface="Cambria Math" panose="02040503050406030204" pitchFamily="18" charset="0"/>
                      </a:rPr>
                      <m:t>𝐴</m:t>
                    </m:r>
                  </m:oMath>
                </a14:m>
                <a:r>
                  <a:rPr lang="en-US" dirty="0"/>
                  <a:t>.</a:t>
                </a:r>
              </a:p>
              <a:p>
                <a:r>
                  <a:rPr lang="en-US" dirty="0"/>
                  <a:t>However, when you arrive you see that no one is eating in restaurant </a:t>
                </a:r>
                <a14:m>
                  <m:oMath xmlns:m="http://schemas.openxmlformats.org/officeDocument/2006/math">
                    <m:r>
                      <a:rPr lang="en-US" i="1" dirty="0" smtClean="0">
                        <a:latin typeface="Cambria Math" panose="02040503050406030204" pitchFamily="18" charset="0"/>
                      </a:rPr>
                      <m:t>𝐴</m:t>
                    </m:r>
                  </m:oMath>
                </a14:m>
                <a:r>
                  <a:rPr lang="en-US" dirty="0"/>
                  <a:t> while restaurant </a:t>
                </a:r>
                <a14:m>
                  <m:oMath xmlns:m="http://schemas.openxmlformats.org/officeDocument/2006/math">
                    <m:r>
                      <a:rPr lang="en-US" i="1" dirty="0" smtClean="0">
                        <a:latin typeface="Cambria Math" panose="02040503050406030204" pitchFamily="18" charset="0"/>
                      </a:rPr>
                      <m:t>𝐵</m:t>
                    </m:r>
                  </m:oMath>
                </a14:m>
                <a:r>
                  <a:rPr lang="en-US" dirty="0"/>
                  <a:t> next door is nearly full.</a:t>
                </a:r>
              </a:p>
            </p:txBody>
          </p:sp>
        </mc:Choice>
        <mc:Fallback xmlns="">
          <p:sp>
            <p:nvSpPr>
              <p:cNvPr id="4" name="Content Placeholder 3">
                <a:extLst>
                  <a:ext uri="{FF2B5EF4-FFF2-40B4-BE49-F238E27FC236}">
                    <a16:creationId xmlns:a16="http://schemas.microsoft.com/office/drawing/2014/main" id="{099C5988-C26E-4E4C-B22A-6EBC3A37EFDC}"/>
                  </a:ext>
                </a:extLst>
              </p:cNvPr>
              <p:cNvSpPr>
                <a:spLocks noGrp="1" noRot="1" noChangeAspect="1" noMove="1" noResize="1" noEditPoints="1" noAdjustHandles="1" noChangeArrowheads="1" noChangeShapeType="1" noTextEdit="1"/>
              </p:cNvSpPr>
              <p:nvPr>
                <p:ph sz="quarter" idx="1"/>
              </p:nvPr>
            </p:nvSpPr>
            <p:spPr>
              <a:blipFill>
                <a:blip r:embed="rId2"/>
                <a:stretch>
                  <a:fillRect l="-280" t="-13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3A8A26-62F4-4694-AD56-483E7212162F}"/>
              </a:ext>
            </a:extLst>
          </p:cNvPr>
          <p:cNvPicPr>
            <a:picLocks noChangeAspect="1"/>
          </p:cNvPicPr>
          <p:nvPr/>
        </p:nvPicPr>
        <p:blipFill>
          <a:blip r:embed="rId3"/>
          <a:stretch>
            <a:fillRect/>
          </a:stretch>
        </p:blipFill>
        <p:spPr>
          <a:xfrm>
            <a:off x="1897069" y="4030836"/>
            <a:ext cx="3240911" cy="2065164"/>
          </a:xfrm>
          <a:prstGeom prst="rect">
            <a:avLst/>
          </a:prstGeom>
        </p:spPr>
      </p:pic>
      <p:pic>
        <p:nvPicPr>
          <p:cNvPr id="6" name="Picture 5">
            <a:extLst>
              <a:ext uri="{FF2B5EF4-FFF2-40B4-BE49-F238E27FC236}">
                <a16:creationId xmlns:a16="http://schemas.microsoft.com/office/drawing/2014/main" id="{A01EF839-1877-4F36-80FF-8670751DB6E5}"/>
              </a:ext>
            </a:extLst>
          </p:cNvPr>
          <p:cNvPicPr>
            <a:picLocks noChangeAspect="1"/>
          </p:cNvPicPr>
          <p:nvPr/>
        </p:nvPicPr>
        <p:blipFill>
          <a:blip r:embed="rId4"/>
          <a:stretch>
            <a:fillRect/>
          </a:stretch>
        </p:blipFill>
        <p:spPr>
          <a:xfrm>
            <a:off x="7503398" y="4030836"/>
            <a:ext cx="3125165" cy="20729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BB1D3D-D667-4F54-A0CF-387E09577D25}"/>
                  </a:ext>
                </a:extLst>
              </p:cNvPr>
              <p:cNvSpPr txBox="1"/>
              <p:nvPr/>
            </p:nvSpPr>
            <p:spPr>
              <a:xfrm>
                <a:off x="1150496" y="4525201"/>
                <a:ext cx="74657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𝐴</m:t>
                      </m:r>
                    </m:oMath>
                  </m:oMathPara>
                </a14:m>
                <a:endParaRPr lang="en-US" sz="4000" dirty="0"/>
              </a:p>
            </p:txBody>
          </p:sp>
        </mc:Choice>
        <mc:Fallback xmlns="">
          <p:sp>
            <p:nvSpPr>
              <p:cNvPr id="7" name="TextBox 6">
                <a:extLst>
                  <a:ext uri="{FF2B5EF4-FFF2-40B4-BE49-F238E27FC236}">
                    <a16:creationId xmlns:a16="http://schemas.microsoft.com/office/drawing/2014/main" id="{F9BB1D3D-D667-4F54-A0CF-387E09577D25}"/>
                  </a:ext>
                </a:extLst>
              </p:cNvPr>
              <p:cNvSpPr txBox="1">
                <a:spLocks noRot="1" noChangeAspect="1" noMove="1" noResize="1" noEditPoints="1" noAdjustHandles="1" noChangeArrowheads="1" noChangeShapeType="1" noTextEdit="1"/>
              </p:cNvSpPr>
              <p:nvPr/>
            </p:nvSpPr>
            <p:spPr>
              <a:xfrm>
                <a:off x="1150496" y="4525201"/>
                <a:ext cx="746573"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0053BF-0A4E-4AE0-A713-8CE94C0115E1}"/>
                  </a:ext>
                </a:extLst>
              </p:cNvPr>
              <p:cNvSpPr txBox="1"/>
              <p:nvPr/>
            </p:nvSpPr>
            <p:spPr>
              <a:xfrm>
                <a:off x="6756825" y="4549914"/>
                <a:ext cx="74657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𝐵</m:t>
                      </m:r>
                    </m:oMath>
                  </m:oMathPara>
                </a14:m>
                <a:endParaRPr lang="en-US" sz="4000" dirty="0"/>
              </a:p>
            </p:txBody>
          </p:sp>
        </mc:Choice>
        <mc:Fallback xmlns="">
          <p:sp>
            <p:nvSpPr>
              <p:cNvPr id="8" name="TextBox 7">
                <a:extLst>
                  <a:ext uri="{FF2B5EF4-FFF2-40B4-BE49-F238E27FC236}">
                    <a16:creationId xmlns:a16="http://schemas.microsoft.com/office/drawing/2014/main" id="{720053BF-0A4E-4AE0-A713-8CE94C0115E1}"/>
                  </a:ext>
                </a:extLst>
              </p:cNvPr>
              <p:cNvSpPr txBox="1">
                <a:spLocks noRot="1" noChangeAspect="1" noMove="1" noResize="1" noEditPoints="1" noAdjustHandles="1" noChangeArrowheads="1" noChangeShapeType="1" noTextEdit="1"/>
              </p:cNvSpPr>
              <p:nvPr/>
            </p:nvSpPr>
            <p:spPr>
              <a:xfrm>
                <a:off x="6756825" y="4549914"/>
                <a:ext cx="746573"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326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5289-059E-4E40-919C-26DBCBCB3176}"/>
              </a:ext>
            </a:extLst>
          </p:cNvPr>
          <p:cNvSpPr>
            <a:spLocks noGrp="1"/>
          </p:cNvSpPr>
          <p:nvPr>
            <p:ph type="title"/>
          </p:nvPr>
        </p:nvSpPr>
        <p:spPr/>
        <p:txBody>
          <a:bodyPr/>
          <a:lstStyle/>
          <a:p>
            <a:r>
              <a:rPr lang="en-US" dirty="0"/>
              <a:t>Information Cascade</a:t>
            </a:r>
          </a:p>
        </p:txBody>
      </p:sp>
      <p:sp>
        <p:nvSpPr>
          <p:cNvPr id="3" name="Slide Number Placeholder 2">
            <a:extLst>
              <a:ext uri="{FF2B5EF4-FFF2-40B4-BE49-F238E27FC236}">
                <a16:creationId xmlns:a16="http://schemas.microsoft.com/office/drawing/2014/main" id="{5FC28DB1-D316-4E0F-9B8A-9DF43F5A37E1}"/>
              </a:ext>
            </a:extLst>
          </p:cNvPr>
          <p:cNvSpPr>
            <a:spLocks noGrp="1"/>
          </p:cNvSpPr>
          <p:nvPr>
            <p:ph type="sldNum" sz="quarter" idx="12"/>
          </p:nvPr>
        </p:nvSpPr>
        <p:spPr/>
        <p:txBody>
          <a:bodyPr>
            <a:normAutofit fontScale="85000" lnSpcReduction="20000"/>
          </a:bodyPr>
          <a:lstStyle/>
          <a:p>
            <a:fld id="{69974E82-3C2C-4ABB-838F-79BD9B35B7DF}" type="slidenum">
              <a:rPr lang="en-US" smtClean="0"/>
              <a:t>24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9C5988-C26E-4E4C-B22A-6EBC3A37EFDC}"/>
                  </a:ext>
                </a:extLst>
              </p:cNvPr>
              <p:cNvSpPr>
                <a:spLocks noGrp="1"/>
              </p:cNvSpPr>
              <p:nvPr>
                <p:ph sz="quarter" idx="1"/>
              </p:nvPr>
            </p:nvSpPr>
            <p:spPr/>
            <p:txBody>
              <a:bodyPr>
                <a:normAutofit/>
              </a:bodyPr>
              <a:lstStyle/>
              <a:p>
                <a:endParaRPr lang="en-US" dirty="0"/>
              </a:p>
              <a:p>
                <a:endParaRPr lang="en-US" dirty="0"/>
              </a:p>
              <a:p>
                <a:endParaRPr lang="en-US" dirty="0"/>
              </a:p>
              <a:p>
                <a:endParaRPr lang="en-US" dirty="0"/>
              </a:p>
              <a:p>
                <a:pPr marL="0" indent="0">
                  <a:buNone/>
                </a:pPr>
                <a:endParaRPr lang="en-US" dirty="0"/>
              </a:p>
              <a:p>
                <a:pPr marL="0" indent="0">
                  <a:buNone/>
                </a:pPr>
                <a:r>
                  <a:rPr lang="en-US" dirty="0"/>
                  <a:t>If you decide to join the crowd at </a:t>
                </a:r>
                <a14:m>
                  <m:oMath xmlns:m="http://schemas.openxmlformats.org/officeDocument/2006/math">
                    <m:r>
                      <a:rPr lang="en-US" i="1" dirty="0" smtClean="0">
                        <a:latin typeface="Cambria Math" panose="02040503050406030204" pitchFamily="18" charset="0"/>
                      </a:rPr>
                      <m:t>𝐵</m:t>
                    </m:r>
                  </m:oMath>
                </a14:m>
                <a:r>
                  <a:rPr lang="en-US" dirty="0"/>
                  <a:t> rather than to follow your own information, we say that an </a:t>
                </a:r>
                <a:r>
                  <a:rPr lang="en-US" dirty="0">
                    <a:solidFill>
                      <a:srgbClr val="FF0000"/>
                    </a:solidFill>
                  </a:rPr>
                  <a:t>information cascade </a:t>
                </a:r>
                <a:r>
                  <a:rPr lang="en-US" dirty="0"/>
                  <a:t>(or </a:t>
                </a:r>
                <a:r>
                  <a:rPr lang="en-US" dirty="0">
                    <a:solidFill>
                      <a:srgbClr val="FF0000"/>
                    </a:solidFill>
                  </a:rPr>
                  <a:t>herding</a:t>
                </a:r>
                <a:r>
                  <a:rPr lang="en-US" dirty="0"/>
                  <a:t>) has occurred.</a:t>
                </a:r>
              </a:p>
            </p:txBody>
          </p:sp>
        </mc:Choice>
        <mc:Fallback xmlns="">
          <p:sp>
            <p:nvSpPr>
              <p:cNvPr id="4" name="Content Placeholder 3">
                <a:extLst>
                  <a:ext uri="{FF2B5EF4-FFF2-40B4-BE49-F238E27FC236}">
                    <a16:creationId xmlns:a16="http://schemas.microsoft.com/office/drawing/2014/main" id="{099C5988-C26E-4E4C-B22A-6EBC3A37EFDC}"/>
                  </a:ext>
                </a:extLst>
              </p:cNvPr>
              <p:cNvSpPr>
                <a:spLocks noGrp="1" noRot="1" noChangeAspect="1" noMove="1" noResize="1" noEditPoints="1" noAdjustHandles="1" noChangeArrowheads="1" noChangeShapeType="1" noTextEdit="1"/>
              </p:cNvSpPr>
              <p:nvPr>
                <p:ph sz="quarter" idx="1"/>
              </p:nvPr>
            </p:nvSpPr>
            <p:spPr>
              <a:blipFill>
                <a:blip r:embed="rId2"/>
                <a:stretch>
                  <a:fillRect l="-11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3A8A26-62F4-4694-AD56-483E7212162F}"/>
              </a:ext>
            </a:extLst>
          </p:cNvPr>
          <p:cNvPicPr>
            <a:picLocks noChangeAspect="1"/>
          </p:cNvPicPr>
          <p:nvPr/>
        </p:nvPicPr>
        <p:blipFill>
          <a:blip r:embed="rId3"/>
          <a:stretch>
            <a:fillRect/>
          </a:stretch>
        </p:blipFill>
        <p:spPr>
          <a:xfrm>
            <a:off x="1523782" y="1782936"/>
            <a:ext cx="3240911" cy="2065164"/>
          </a:xfrm>
          <a:prstGeom prst="rect">
            <a:avLst/>
          </a:prstGeom>
        </p:spPr>
      </p:pic>
      <p:pic>
        <p:nvPicPr>
          <p:cNvPr id="6" name="Picture 5">
            <a:extLst>
              <a:ext uri="{FF2B5EF4-FFF2-40B4-BE49-F238E27FC236}">
                <a16:creationId xmlns:a16="http://schemas.microsoft.com/office/drawing/2014/main" id="{A01EF839-1877-4F36-80FF-8670751DB6E5}"/>
              </a:ext>
            </a:extLst>
          </p:cNvPr>
          <p:cNvPicPr>
            <a:picLocks noChangeAspect="1"/>
          </p:cNvPicPr>
          <p:nvPr/>
        </p:nvPicPr>
        <p:blipFill>
          <a:blip r:embed="rId4"/>
          <a:stretch>
            <a:fillRect/>
          </a:stretch>
        </p:blipFill>
        <p:spPr>
          <a:xfrm>
            <a:off x="7565041" y="1782936"/>
            <a:ext cx="3125165" cy="20729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9BB1D3D-D667-4F54-A0CF-387E09577D25}"/>
                  </a:ext>
                </a:extLst>
              </p:cNvPr>
              <p:cNvSpPr txBox="1"/>
              <p:nvPr/>
            </p:nvSpPr>
            <p:spPr>
              <a:xfrm>
                <a:off x="797037" y="2461575"/>
                <a:ext cx="74657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𝐴</m:t>
                      </m:r>
                    </m:oMath>
                  </m:oMathPara>
                </a14:m>
                <a:endParaRPr lang="en-US" sz="4000" dirty="0"/>
              </a:p>
            </p:txBody>
          </p:sp>
        </mc:Choice>
        <mc:Fallback xmlns="">
          <p:sp>
            <p:nvSpPr>
              <p:cNvPr id="7" name="TextBox 6">
                <a:extLst>
                  <a:ext uri="{FF2B5EF4-FFF2-40B4-BE49-F238E27FC236}">
                    <a16:creationId xmlns:a16="http://schemas.microsoft.com/office/drawing/2014/main" id="{F9BB1D3D-D667-4F54-A0CF-387E09577D25}"/>
                  </a:ext>
                </a:extLst>
              </p:cNvPr>
              <p:cNvSpPr txBox="1">
                <a:spLocks noRot="1" noChangeAspect="1" noMove="1" noResize="1" noEditPoints="1" noAdjustHandles="1" noChangeArrowheads="1" noChangeShapeType="1" noTextEdit="1"/>
              </p:cNvSpPr>
              <p:nvPr/>
            </p:nvSpPr>
            <p:spPr>
              <a:xfrm>
                <a:off x="797037" y="2461575"/>
                <a:ext cx="746573"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0053BF-0A4E-4AE0-A713-8CE94C0115E1}"/>
                  </a:ext>
                </a:extLst>
              </p:cNvPr>
              <p:cNvSpPr txBox="1"/>
              <p:nvPr/>
            </p:nvSpPr>
            <p:spPr>
              <a:xfrm>
                <a:off x="6818468" y="2461575"/>
                <a:ext cx="746573"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𝐵</m:t>
                      </m:r>
                    </m:oMath>
                  </m:oMathPara>
                </a14:m>
                <a:endParaRPr lang="en-US" sz="4000" dirty="0"/>
              </a:p>
            </p:txBody>
          </p:sp>
        </mc:Choice>
        <mc:Fallback xmlns="">
          <p:sp>
            <p:nvSpPr>
              <p:cNvPr id="8" name="TextBox 7">
                <a:extLst>
                  <a:ext uri="{FF2B5EF4-FFF2-40B4-BE49-F238E27FC236}">
                    <a16:creationId xmlns:a16="http://schemas.microsoft.com/office/drawing/2014/main" id="{720053BF-0A4E-4AE0-A713-8CE94C0115E1}"/>
                  </a:ext>
                </a:extLst>
              </p:cNvPr>
              <p:cNvSpPr txBox="1">
                <a:spLocks noRot="1" noChangeAspect="1" noMove="1" noResize="1" noEditPoints="1" noAdjustHandles="1" noChangeArrowheads="1" noChangeShapeType="1" noTextEdit="1"/>
              </p:cNvSpPr>
              <p:nvPr/>
            </p:nvSpPr>
            <p:spPr>
              <a:xfrm>
                <a:off x="6818468" y="2461575"/>
                <a:ext cx="746573" cy="70788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6517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E541-5055-4FE0-A86F-0FE4421E3312}"/>
              </a:ext>
            </a:extLst>
          </p:cNvPr>
          <p:cNvSpPr>
            <a:spLocks noGrp="1"/>
          </p:cNvSpPr>
          <p:nvPr>
            <p:ph type="title"/>
          </p:nvPr>
        </p:nvSpPr>
        <p:spPr>
          <a:xfrm>
            <a:off x="816864" y="244028"/>
            <a:ext cx="10871200" cy="990600"/>
          </a:xfrm>
        </p:spPr>
        <p:txBody>
          <a:bodyPr/>
          <a:lstStyle/>
          <a:p>
            <a:r>
              <a:rPr lang="en-US" dirty="0"/>
              <a:t>Herding Experiment: Setup</a:t>
            </a:r>
          </a:p>
        </p:txBody>
      </p:sp>
      <p:sp>
        <p:nvSpPr>
          <p:cNvPr id="3" name="Slide Number Placeholder 2">
            <a:extLst>
              <a:ext uri="{FF2B5EF4-FFF2-40B4-BE49-F238E27FC236}">
                <a16:creationId xmlns:a16="http://schemas.microsoft.com/office/drawing/2014/main" id="{873EAE9F-571F-4428-8FC6-DDC7DA8D769D}"/>
              </a:ext>
            </a:extLst>
          </p:cNvPr>
          <p:cNvSpPr>
            <a:spLocks noGrp="1"/>
          </p:cNvSpPr>
          <p:nvPr>
            <p:ph type="sldNum" sz="quarter" idx="12"/>
          </p:nvPr>
        </p:nvSpPr>
        <p:spPr/>
        <p:txBody>
          <a:bodyPr>
            <a:normAutofit fontScale="85000" lnSpcReduction="20000"/>
          </a:bodyPr>
          <a:lstStyle/>
          <a:p>
            <a:fld id="{69974E82-3C2C-4ABB-838F-79BD9B35B7DF}" type="slidenum">
              <a:rPr lang="en-US" smtClean="0"/>
              <a:t>25</a:t>
            </a:fld>
            <a:endParaRPr lang="en-US"/>
          </a:p>
        </p:txBody>
      </p:sp>
      <p:sp>
        <p:nvSpPr>
          <p:cNvPr id="4" name="Content Placeholder 3">
            <a:extLst>
              <a:ext uri="{FF2B5EF4-FFF2-40B4-BE49-F238E27FC236}">
                <a16:creationId xmlns:a16="http://schemas.microsoft.com/office/drawing/2014/main" id="{385A5D6D-485E-4C00-BD7C-91980414CECC}"/>
              </a:ext>
            </a:extLst>
          </p:cNvPr>
          <p:cNvSpPr>
            <a:spLocks noGrp="1"/>
          </p:cNvSpPr>
          <p:nvPr>
            <p:ph sz="quarter" idx="1"/>
          </p:nvPr>
        </p:nvSpPr>
        <p:spPr/>
        <p:txBody>
          <a:bodyPr>
            <a:normAutofit/>
          </a:bodyPr>
          <a:lstStyle/>
          <a:p>
            <a:pPr marL="0" indent="0">
              <a:buNone/>
            </a:pPr>
            <a:r>
              <a:rPr lang="en-US" b="1" dirty="0">
                <a:solidFill>
                  <a:srgbClr val="0070C0"/>
                </a:solidFill>
              </a:rPr>
              <a:t>Participants:</a:t>
            </a:r>
            <a:r>
              <a:rPr lang="en-US" dirty="0"/>
              <a:t> a group of students.</a:t>
            </a:r>
          </a:p>
          <a:p>
            <a:pPr marL="0" indent="0">
              <a:buNone/>
            </a:pPr>
            <a:r>
              <a:rPr lang="en-US" b="1" dirty="0">
                <a:solidFill>
                  <a:srgbClr val="0070C0"/>
                </a:solidFill>
              </a:rPr>
              <a:t>Place:</a:t>
            </a:r>
            <a:r>
              <a:rPr lang="en-US" dirty="0"/>
              <a:t> classroom.</a:t>
            </a:r>
          </a:p>
          <a:p>
            <a:pPr marL="0" indent="0">
              <a:buNone/>
            </a:pPr>
            <a:r>
              <a:rPr lang="en-US" b="1" dirty="0">
                <a:solidFill>
                  <a:srgbClr val="0070C0"/>
                </a:solidFill>
              </a:rPr>
              <a:t>Equipment</a:t>
            </a:r>
          </a:p>
          <a:p>
            <a:pPr marL="0" indent="0">
              <a:buNone/>
            </a:pPr>
            <a:r>
              <a:rPr lang="en-US" dirty="0"/>
              <a:t>There are two urns:</a:t>
            </a:r>
          </a:p>
        </p:txBody>
      </p:sp>
      <p:pic>
        <p:nvPicPr>
          <p:cNvPr id="5" name="Picture 4">
            <a:extLst>
              <a:ext uri="{FF2B5EF4-FFF2-40B4-BE49-F238E27FC236}">
                <a16:creationId xmlns:a16="http://schemas.microsoft.com/office/drawing/2014/main" id="{9749FC98-93F7-4399-B2B4-F4527E1D89CE}"/>
              </a:ext>
            </a:extLst>
          </p:cNvPr>
          <p:cNvPicPr>
            <a:picLocks noChangeAspect="1"/>
          </p:cNvPicPr>
          <p:nvPr/>
        </p:nvPicPr>
        <p:blipFill>
          <a:blip r:embed="rId2"/>
          <a:stretch>
            <a:fillRect/>
          </a:stretch>
        </p:blipFill>
        <p:spPr>
          <a:xfrm>
            <a:off x="7439668" y="4054173"/>
            <a:ext cx="3200400" cy="1000125"/>
          </a:xfrm>
          <a:prstGeom prst="rect">
            <a:avLst/>
          </a:prstGeom>
        </p:spPr>
      </p:pic>
      <p:pic>
        <p:nvPicPr>
          <p:cNvPr id="6" name="Picture 5">
            <a:extLst>
              <a:ext uri="{FF2B5EF4-FFF2-40B4-BE49-F238E27FC236}">
                <a16:creationId xmlns:a16="http://schemas.microsoft.com/office/drawing/2014/main" id="{BA532FC4-A834-425B-9E45-DABB2CB607D7}"/>
              </a:ext>
            </a:extLst>
          </p:cNvPr>
          <p:cNvPicPr>
            <a:picLocks noChangeAspect="1"/>
          </p:cNvPicPr>
          <p:nvPr/>
        </p:nvPicPr>
        <p:blipFill>
          <a:blip r:embed="rId3"/>
          <a:stretch>
            <a:fillRect/>
          </a:stretch>
        </p:blipFill>
        <p:spPr>
          <a:xfrm>
            <a:off x="1447158" y="4066414"/>
            <a:ext cx="3305175" cy="1000125"/>
          </a:xfrm>
          <a:prstGeom prst="rect">
            <a:avLst/>
          </a:prstGeom>
        </p:spPr>
      </p:pic>
      <p:sp>
        <p:nvSpPr>
          <p:cNvPr id="7" name="TextBox 6">
            <a:extLst>
              <a:ext uri="{FF2B5EF4-FFF2-40B4-BE49-F238E27FC236}">
                <a16:creationId xmlns:a16="http://schemas.microsoft.com/office/drawing/2014/main" id="{13DBD573-5B38-447C-96F4-993FDE17203E}"/>
              </a:ext>
            </a:extLst>
          </p:cNvPr>
          <p:cNvSpPr txBox="1"/>
          <p:nvPr/>
        </p:nvSpPr>
        <p:spPr>
          <a:xfrm>
            <a:off x="946867" y="5139523"/>
            <a:ext cx="4675874" cy="984885"/>
          </a:xfrm>
          <a:prstGeom prst="rect">
            <a:avLst/>
          </a:prstGeom>
          <a:noFill/>
        </p:spPr>
        <p:txBody>
          <a:bodyPr wrap="square" rtlCol="0">
            <a:spAutoFit/>
          </a:bodyPr>
          <a:lstStyle/>
          <a:p>
            <a:r>
              <a:rPr lang="en-US" sz="2900" dirty="0"/>
              <a:t>the </a:t>
            </a:r>
            <a:r>
              <a:rPr lang="en-US" sz="2900" dirty="0">
                <a:highlight>
                  <a:srgbClr val="FFFF00"/>
                </a:highlight>
              </a:rPr>
              <a:t>majority-red</a:t>
            </a:r>
            <a:r>
              <a:rPr lang="en-US" sz="2900" dirty="0"/>
              <a:t> urn with two red balls and one blue ball</a:t>
            </a:r>
          </a:p>
        </p:txBody>
      </p:sp>
      <p:sp>
        <p:nvSpPr>
          <p:cNvPr id="8" name="TextBox 7">
            <a:extLst>
              <a:ext uri="{FF2B5EF4-FFF2-40B4-BE49-F238E27FC236}">
                <a16:creationId xmlns:a16="http://schemas.microsoft.com/office/drawing/2014/main" id="{C6494F80-E8FC-4C22-813B-5FFAFE4EEE3C}"/>
              </a:ext>
            </a:extLst>
          </p:cNvPr>
          <p:cNvSpPr txBox="1"/>
          <p:nvPr/>
        </p:nvSpPr>
        <p:spPr>
          <a:xfrm>
            <a:off x="6833274" y="5139523"/>
            <a:ext cx="4675874" cy="984885"/>
          </a:xfrm>
          <a:prstGeom prst="rect">
            <a:avLst/>
          </a:prstGeom>
          <a:noFill/>
        </p:spPr>
        <p:txBody>
          <a:bodyPr wrap="square" rtlCol="0">
            <a:spAutoFit/>
          </a:bodyPr>
          <a:lstStyle/>
          <a:p>
            <a:r>
              <a:rPr lang="en-US" sz="2900" dirty="0"/>
              <a:t>the </a:t>
            </a:r>
            <a:r>
              <a:rPr lang="en-US" sz="2900" dirty="0">
                <a:highlight>
                  <a:srgbClr val="FFFF00"/>
                </a:highlight>
              </a:rPr>
              <a:t>majority-blue</a:t>
            </a:r>
            <a:r>
              <a:rPr lang="en-US" sz="2900" dirty="0"/>
              <a:t> urn with two blue balls and one red ball</a:t>
            </a:r>
          </a:p>
        </p:txBody>
      </p:sp>
      <p:sp>
        <p:nvSpPr>
          <p:cNvPr id="12" name="Rectangle: Rounded Corners 11">
            <a:extLst>
              <a:ext uri="{FF2B5EF4-FFF2-40B4-BE49-F238E27FC236}">
                <a16:creationId xmlns:a16="http://schemas.microsoft.com/office/drawing/2014/main" id="{799A14D7-EF1A-4A1C-BF70-16F6888548CC}"/>
              </a:ext>
            </a:extLst>
          </p:cNvPr>
          <p:cNvSpPr/>
          <p:nvPr/>
        </p:nvSpPr>
        <p:spPr>
          <a:xfrm>
            <a:off x="7501452" y="3934991"/>
            <a:ext cx="3076832" cy="11619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F9D88D1-2CD2-4E03-90F8-78007889C98B}"/>
              </a:ext>
            </a:extLst>
          </p:cNvPr>
          <p:cNvSpPr/>
          <p:nvPr/>
        </p:nvSpPr>
        <p:spPr>
          <a:xfrm>
            <a:off x="1551932" y="3949195"/>
            <a:ext cx="3076832" cy="11619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523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D3D-9695-4BB1-9295-F4E58B03C3D5}"/>
              </a:ext>
            </a:extLst>
          </p:cNvPr>
          <p:cNvSpPr>
            <a:spLocks noGrp="1"/>
          </p:cNvSpPr>
          <p:nvPr>
            <p:ph type="title"/>
          </p:nvPr>
        </p:nvSpPr>
        <p:spPr/>
        <p:txBody>
          <a:bodyPr/>
          <a:lstStyle/>
          <a:p>
            <a:r>
              <a:rPr lang="en-US" dirty="0"/>
              <a:t>Experiment</a:t>
            </a:r>
          </a:p>
        </p:txBody>
      </p:sp>
      <p:sp>
        <p:nvSpPr>
          <p:cNvPr id="3" name="Slide Number Placeholder 2">
            <a:extLst>
              <a:ext uri="{FF2B5EF4-FFF2-40B4-BE49-F238E27FC236}">
                <a16:creationId xmlns:a16="http://schemas.microsoft.com/office/drawing/2014/main" id="{D7CA8C46-D57D-434C-9FBE-364FEAA8B19E}"/>
              </a:ext>
            </a:extLst>
          </p:cNvPr>
          <p:cNvSpPr>
            <a:spLocks noGrp="1"/>
          </p:cNvSpPr>
          <p:nvPr>
            <p:ph type="sldNum" sz="quarter" idx="12"/>
          </p:nvPr>
        </p:nvSpPr>
        <p:spPr/>
        <p:txBody>
          <a:bodyPr>
            <a:normAutofit fontScale="85000" lnSpcReduction="20000"/>
          </a:bodyPr>
          <a:lstStyle/>
          <a:p>
            <a:fld id="{69974E82-3C2C-4ABB-838F-79BD9B35B7DF}" type="slidenum">
              <a:rPr lang="en-US" smtClean="0"/>
              <a:t>26</a:t>
            </a:fld>
            <a:endParaRPr lang="en-US"/>
          </a:p>
        </p:txBody>
      </p:sp>
      <p:sp>
        <p:nvSpPr>
          <p:cNvPr id="4" name="Content Placeholder 3">
            <a:extLst>
              <a:ext uri="{FF2B5EF4-FFF2-40B4-BE49-F238E27FC236}">
                <a16:creationId xmlns:a16="http://schemas.microsoft.com/office/drawing/2014/main" id="{76979F45-9716-4CB9-A9F5-5B16A3B3CB81}"/>
              </a:ext>
            </a:extLst>
          </p:cNvPr>
          <p:cNvSpPr>
            <a:spLocks noGrp="1"/>
          </p:cNvSpPr>
          <p:nvPr>
            <p:ph sz="quarter" idx="1"/>
          </p:nvPr>
        </p:nvSpPr>
        <p:spPr/>
        <p:txBody>
          <a:bodyPr/>
          <a:lstStyle/>
          <a:p>
            <a:pPr marL="514350" indent="-514350">
              <a:buFont typeface="+mj-lt"/>
              <a:buAutoNum type="arabicPeriod"/>
            </a:pPr>
            <a:r>
              <a:rPr lang="en-US" dirty="0"/>
              <a:t>One of the two urns is selected at random and this is the urn used in the experiment.</a:t>
            </a:r>
          </a:p>
          <a:p>
            <a:pPr marL="514350" indent="-514350">
              <a:buFont typeface="+mj-lt"/>
              <a:buAutoNum type="arabicPeriod"/>
            </a:pPr>
            <a:r>
              <a:rPr lang="en-US" dirty="0"/>
              <a:t>Each student comes to the front of the room and draws a ball from the urn.</a:t>
            </a:r>
          </a:p>
          <a:p>
            <a:pPr marL="514350" indent="-514350">
              <a:buFont typeface="+mj-lt"/>
              <a:buAutoNum type="arabicPeriod"/>
            </a:pPr>
            <a:r>
              <a:rPr lang="en-US" dirty="0"/>
              <a:t>The student looks at the color and then places it back in the urn without showing it to the rest of the class. </a:t>
            </a:r>
          </a:p>
          <a:p>
            <a:pPr marL="514350" indent="-514350">
              <a:buFont typeface="+mj-lt"/>
              <a:buAutoNum type="arabicPeriod"/>
            </a:pPr>
            <a:r>
              <a:rPr lang="en-US" dirty="0"/>
              <a:t>The student then guesses whether the urn is majority-red or majority-blue and publicly announces this guess to the class.</a:t>
            </a:r>
          </a:p>
          <a:p>
            <a:pPr marL="0" indent="0">
              <a:buNone/>
            </a:pPr>
            <a:endParaRPr lang="en-US" dirty="0"/>
          </a:p>
        </p:txBody>
      </p:sp>
    </p:spTree>
    <p:extLst>
      <p:ext uri="{BB962C8B-B14F-4D97-AF65-F5344CB8AC3E}">
        <p14:creationId xmlns:p14="http://schemas.microsoft.com/office/powerpoint/2010/main" val="13641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779F-792A-49FC-BAF7-C6A082FEFFC5}"/>
              </a:ext>
            </a:extLst>
          </p:cNvPr>
          <p:cNvSpPr>
            <a:spLocks noGrp="1"/>
          </p:cNvSpPr>
          <p:nvPr>
            <p:ph type="title"/>
          </p:nvPr>
        </p:nvSpPr>
        <p:spPr/>
        <p:txBody>
          <a:bodyPr/>
          <a:lstStyle/>
          <a:p>
            <a:r>
              <a:rPr lang="en-US" dirty="0"/>
              <a:t>Informal Analysis: The First Two Students</a:t>
            </a:r>
          </a:p>
        </p:txBody>
      </p:sp>
      <p:sp>
        <p:nvSpPr>
          <p:cNvPr id="3" name="Slide Number Placeholder 2">
            <a:extLst>
              <a:ext uri="{FF2B5EF4-FFF2-40B4-BE49-F238E27FC236}">
                <a16:creationId xmlns:a16="http://schemas.microsoft.com/office/drawing/2014/main" id="{7E02782D-E803-4381-B562-898425DE7EA0}"/>
              </a:ext>
            </a:extLst>
          </p:cNvPr>
          <p:cNvSpPr>
            <a:spLocks noGrp="1"/>
          </p:cNvSpPr>
          <p:nvPr>
            <p:ph type="sldNum" sz="quarter" idx="12"/>
          </p:nvPr>
        </p:nvSpPr>
        <p:spPr/>
        <p:txBody>
          <a:bodyPr>
            <a:normAutofit fontScale="85000" lnSpcReduction="20000"/>
          </a:bodyPr>
          <a:lstStyle/>
          <a:p>
            <a:fld id="{69974E82-3C2C-4ABB-838F-79BD9B35B7DF}" type="slidenum">
              <a:rPr lang="en-US" smtClean="0"/>
              <a:t>27</a:t>
            </a:fld>
            <a:endParaRPr lang="en-US"/>
          </a:p>
        </p:txBody>
      </p:sp>
      <p:sp>
        <p:nvSpPr>
          <p:cNvPr id="4" name="Content Placeholder 3">
            <a:extLst>
              <a:ext uri="{FF2B5EF4-FFF2-40B4-BE49-F238E27FC236}">
                <a16:creationId xmlns:a16="http://schemas.microsoft.com/office/drawing/2014/main" id="{B3301589-E550-4185-8107-CC2404FB6E2D}"/>
              </a:ext>
            </a:extLst>
          </p:cNvPr>
          <p:cNvSpPr>
            <a:spLocks noGrp="1"/>
          </p:cNvSpPr>
          <p:nvPr>
            <p:ph sz="quarter" idx="1"/>
          </p:nvPr>
        </p:nvSpPr>
        <p:spPr/>
        <p:txBody>
          <a:bodyPr>
            <a:normAutofit/>
          </a:bodyPr>
          <a:lstStyle/>
          <a:p>
            <a:pPr marL="0" indent="0">
              <a:buNone/>
            </a:pPr>
            <a:r>
              <a:rPr lang="en-US" b="1" dirty="0">
                <a:solidFill>
                  <a:srgbClr val="0070C0"/>
                </a:solidFill>
              </a:rPr>
              <a:t>First student. </a:t>
            </a:r>
            <a:r>
              <a:rPr lang="en-US" dirty="0"/>
              <a:t>Let </a:t>
            </a:r>
            <a:r>
              <a:rPr lang="en-US" dirty="0">
                <a:solidFill>
                  <a:srgbClr val="FF0000"/>
                </a:solidFill>
              </a:rPr>
              <a:t>Alice</a:t>
            </a:r>
            <a:r>
              <a:rPr lang="en-US" dirty="0"/>
              <a:t> be the first student, what will be her guess?</a:t>
            </a:r>
          </a:p>
          <a:p>
            <a:r>
              <a:rPr lang="en-US" dirty="0"/>
              <a:t>If she sees a red ball, it is natural to guess that the urn is majority-red.</a:t>
            </a:r>
          </a:p>
          <a:p>
            <a:r>
              <a:rPr lang="en-US" dirty="0"/>
              <a:t>Otherwise, if she sees a blue ball, it is better to guess that the urn is majority-blue.</a:t>
            </a:r>
          </a:p>
          <a:p>
            <a:pPr marL="0" indent="0">
              <a:buNone/>
            </a:pPr>
            <a:r>
              <a:rPr lang="en-US" b="1" dirty="0">
                <a:solidFill>
                  <a:srgbClr val="0070C0"/>
                </a:solidFill>
              </a:rPr>
              <a:t>Second student. </a:t>
            </a:r>
            <a:r>
              <a:rPr lang="en-US" dirty="0"/>
              <a:t>Let </a:t>
            </a:r>
            <a:r>
              <a:rPr lang="en-US" dirty="0">
                <a:solidFill>
                  <a:srgbClr val="FF0000"/>
                </a:solidFill>
              </a:rPr>
              <a:t>Bob</a:t>
            </a:r>
            <a:r>
              <a:rPr lang="en-US" dirty="0"/>
              <a:t> be the second student, what will be his guess?</a:t>
            </a:r>
          </a:p>
          <a:p>
            <a:r>
              <a:rPr lang="en-US" dirty="0"/>
              <a:t>If he sees the same color as Alice, then he guesses this color as well.</a:t>
            </a:r>
          </a:p>
          <a:p>
            <a:r>
              <a:rPr lang="en-US" dirty="0"/>
              <a:t>Otherwise, he is indifferent about which guess to make. It is natural to assume that he breaks the tie by guessing the color he saw.</a:t>
            </a:r>
          </a:p>
        </p:txBody>
      </p:sp>
    </p:spTree>
    <p:extLst>
      <p:ext uri="{BB962C8B-B14F-4D97-AF65-F5344CB8AC3E}">
        <p14:creationId xmlns:p14="http://schemas.microsoft.com/office/powerpoint/2010/main" val="6628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779F-792A-49FC-BAF7-C6A082FEFFC5}"/>
              </a:ext>
            </a:extLst>
          </p:cNvPr>
          <p:cNvSpPr>
            <a:spLocks noGrp="1"/>
          </p:cNvSpPr>
          <p:nvPr>
            <p:ph type="title"/>
          </p:nvPr>
        </p:nvSpPr>
        <p:spPr/>
        <p:txBody>
          <a:bodyPr/>
          <a:lstStyle/>
          <a:p>
            <a:r>
              <a:rPr lang="en-US" dirty="0"/>
              <a:t>Informal Analysis: The Third Student</a:t>
            </a:r>
          </a:p>
        </p:txBody>
      </p:sp>
      <p:sp>
        <p:nvSpPr>
          <p:cNvPr id="3" name="Slide Number Placeholder 2">
            <a:extLst>
              <a:ext uri="{FF2B5EF4-FFF2-40B4-BE49-F238E27FC236}">
                <a16:creationId xmlns:a16="http://schemas.microsoft.com/office/drawing/2014/main" id="{7E02782D-E803-4381-B562-898425DE7EA0}"/>
              </a:ext>
            </a:extLst>
          </p:cNvPr>
          <p:cNvSpPr>
            <a:spLocks noGrp="1"/>
          </p:cNvSpPr>
          <p:nvPr>
            <p:ph type="sldNum" sz="quarter" idx="12"/>
          </p:nvPr>
        </p:nvSpPr>
        <p:spPr/>
        <p:txBody>
          <a:bodyPr>
            <a:normAutofit fontScale="85000" lnSpcReduction="20000"/>
          </a:bodyPr>
          <a:lstStyle/>
          <a:p>
            <a:fld id="{69974E82-3C2C-4ABB-838F-79BD9B35B7DF}" type="slidenum">
              <a:rPr lang="en-US" smtClean="0"/>
              <a:t>28</a:t>
            </a:fld>
            <a:endParaRPr lang="en-US"/>
          </a:p>
        </p:txBody>
      </p:sp>
      <p:sp>
        <p:nvSpPr>
          <p:cNvPr id="4" name="Content Placeholder 3">
            <a:extLst>
              <a:ext uri="{FF2B5EF4-FFF2-40B4-BE49-F238E27FC236}">
                <a16:creationId xmlns:a16="http://schemas.microsoft.com/office/drawing/2014/main" id="{B3301589-E550-4185-8107-CC2404FB6E2D}"/>
              </a:ext>
            </a:extLst>
          </p:cNvPr>
          <p:cNvSpPr>
            <a:spLocks noGrp="1"/>
          </p:cNvSpPr>
          <p:nvPr>
            <p:ph sz="quarter" idx="1"/>
          </p:nvPr>
        </p:nvSpPr>
        <p:spPr/>
        <p:txBody>
          <a:bodyPr>
            <a:normAutofit/>
          </a:bodyPr>
          <a:lstStyle/>
          <a:p>
            <a:pPr marL="0" indent="0">
              <a:buNone/>
            </a:pPr>
            <a:r>
              <a:rPr lang="en-US" dirty="0"/>
              <a:t>Let </a:t>
            </a:r>
            <a:r>
              <a:rPr lang="en-US" dirty="0">
                <a:solidFill>
                  <a:srgbClr val="FF0000"/>
                </a:solidFill>
              </a:rPr>
              <a:t>Carol</a:t>
            </a:r>
            <a:r>
              <a:rPr lang="en-US" dirty="0"/>
              <a:t> be the third student, what will be her guess?</a:t>
            </a:r>
          </a:p>
          <a:p>
            <a:r>
              <a:rPr lang="en-US" dirty="0"/>
              <a:t>If Alice and Bob have guessed opposite colors, then it is natural for Carol to break the tie by guessing the color she saw.</a:t>
            </a:r>
          </a:p>
          <a:p>
            <a:r>
              <a:rPr lang="en-US" dirty="0"/>
              <a:t>Suppose the first two guesses have been the same – say, they have both been “blue”. If Carol draws a blue ball, her guess is “blue”. What will be her guess if she draws a red ball?</a:t>
            </a:r>
          </a:p>
        </p:txBody>
      </p:sp>
      <p:pic>
        <p:nvPicPr>
          <p:cNvPr id="6" name="Picture 5">
            <a:extLst>
              <a:ext uri="{FF2B5EF4-FFF2-40B4-BE49-F238E27FC236}">
                <a16:creationId xmlns:a16="http://schemas.microsoft.com/office/drawing/2014/main" id="{0FDC41EC-80F1-440F-9898-56AD6EF96679}"/>
              </a:ext>
            </a:extLst>
          </p:cNvPr>
          <p:cNvPicPr>
            <a:picLocks noChangeAspect="1"/>
          </p:cNvPicPr>
          <p:nvPr/>
        </p:nvPicPr>
        <p:blipFill>
          <a:blip r:embed="rId2"/>
          <a:stretch>
            <a:fillRect/>
          </a:stretch>
        </p:blipFill>
        <p:spPr>
          <a:xfrm>
            <a:off x="8460260" y="4900540"/>
            <a:ext cx="537210" cy="457200"/>
          </a:xfrm>
          <a:prstGeom prst="rect">
            <a:avLst/>
          </a:prstGeom>
        </p:spPr>
      </p:pic>
      <p:sp>
        <p:nvSpPr>
          <p:cNvPr id="7" name="TextBox 6">
            <a:extLst>
              <a:ext uri="{FF2B5EF4-FFF2-40B4-BE49-F238E27FC236}">
                <a16:creationId xmlns:a16="http://schemas.microsoft.com/office/drawing/2014/main" id="{A4E3A7A5-7677-4141-AF0D-0F520C49C67C}"/>
              </a:ext>
            </a:extLst>
          </p:cNvPr>
          <p:cNvSpPr txBox="1"/>
          <p:nvPr/>
        </p:nvSpPr>
        <p:spPr>
          <a:xfrm>
            <a:off x="1258674" y="4831490"/>
            <a:ext cx="2162433" cy="538609"/>
          </a:xfrm>
          <a:prstGeom prst="rect">
            <a:avLst/>
          </a:prstGeom>
          <a:noFill/>
          <a:ln w="12700">
            <a:solidFill>
              <a:srgbClr val="0070C0"/>
            </a:solidFill>
          </a:ln>
        </p:spPr>
        <p:txBody>
          <a:bodyPr wrap="square" rtlCol="0">
            <a:spAutoFit/>
          </a:bodyPr>
          <a:lstStyle/>
          <a:p>
            <a:r>
              <a:rPr lang="en-US" sz="2900" dirty="0"/>
              <a:t>Alice: </a:t>
            </a:r>
            <a:r>
              <a:rPr lang="en-US" sz="2900" dirty="0">
                <a:solidFill>
                  <a:srgbClr val="0070C0"/>
                </a:solidFill>
              </a:rPr>
              <a:t>“blue”</a:t>
            </a:r>
          </a:p>
        </p:txBody>
      </p:sp>
      <p:sp>
        <p:nvSpPr>
          <p:cNvPr id="8" name="TextBox 7">
            <a:extLst>
              <a:ext uri="{FF2B5EF4-FFF2-40B4-BE49-F238E27FC236}">
                <a16:creationId xmlns:a16="http://schemas.microsoft.com/office/drawing/2014/main" id="{2D3BC83B-0C4E-435C-AA7E-79146391BAE7}"/>
              </a:ext>
            </a:extLst>
          </p:cNvPr>
          <p:cNvSpPr txBox="1"/>
          <p:nvPr/>
        </p:nvSpPr>
        <p:spPr>
          <a:xfrm>
            <a:off x="4318859" y="4819131"/>
            <a:ext cx="2162433" cy="538609"/>
          </a:xfrm>
          <a:prstGeom prst="rect">
            <a:avLst/>
          </a:prstGeom>
          <a:noFill/>
          <a:ln w="12700">
            <a:solidFill>
              <a:srgbClr val="0070C0"/>
            </a:solidFill>
          </a:ln>
        </p:spPr>
        <p:txBody>
          <a:bodyPr wrap="square" rtlCol="0">
            <a:spAutoFit/>
          </a:bodyPr>
          <a:lstStyle/>
          <a:p>
            <a:r>
              <a:rPr lang="en-US" sz="2900" dirty="0"/>
              <a:t>Bob: </a:t>
            </a:r>
            <a:r>
              <a:rPr lang="en-US" sz="2900" dirty="0">
                <a:solidFill>
                  <a:srgbClr val="0070C0"/>
                </a:solidFill>
              </a:rPr>
              <a:t>“blue”</a:t>
            </a:r>
          </a:p>
        </p:txBody>
      </p:sp>
      <p:sp>
        <p:nvSpPr>
          <p:cNvPr id="9" name="TextBox 8">
            <a:extLst>
              <a:ext uri="{FF2B5EF4-FFF2-40B4-BE49-F238E27FC236}">
                <a16:creationId xmlns:a16="http://schemas.microsoft.com/office/drawing/2014/main" id="{F140704C-675A-4F5B-A51A-11E257B88589}"/>
              </a:ext>
            </a:extLst>
          </p:cNvPr>
          <p:cNvSpPr txBox="1"/>
          <p:nvPr/>
        </p:nvSpPr>
        <p:spPr>
          <a:xfrm>
            <a:off x="7379044" y="4831490"/>
            <a:ext cx="2162433" cy="538609"/>
          </a:xfrm>
          <a:prstGeom prst="rect">
            <a:avLst/>
          </a:prstGeom>
          <a:noFill/>
          <a:ln w="12700">
            <a:solidFill>
              <a:srgbClr val="0070C0"/>
            </a:solidFill>
          </a:ln>
        </p:spPr>
        <p:txBody>
          <a:bodyPr wrap="square" rtlCol="0">
            <a:spAutoFit/>
          </a:bodyPr>
          <a:lstStyle/>
          <a:p>
            <a:r>
              <a:rPr lang="en-US" sz="2900" dirty="0"/>
              <a:t>Carol:</a:t>
            </a:r>
            <a:endParaRPr lang="en-US" sz="2900" dirty="0">
              <a:solidFill>
                <a:srgbClr val="0070C0"/>
              </a:solidFill>
            </a:endParaRPr>
          </a:p>
        </p:txBody>
      </p:sp>
    </p:spTree>
    <p:extLst>
      <p:ext uri="{BB962C8B-B14F-4D97-AF65-F5344CB8AC3E}">
        <p14:creationId xmlns:p14="http://schemas.microsoft.com/office/powerpoint/2010/main" val="27512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2FFE-ACE2-4444-9B63-8913E253642F}"/>
              </a:ext>
            </a:extLst>
          </p:cNvPr>
          <p:cNvSpPr>
            <a:spLocks noGrp="1"/>
          </p:cNvSpPr>
          <p:nvPr>
            <p:ph type="title"/>
          </p:nvPr>
        </p:nvSpPr>
        <p:spPr/>
        <p:txBody>
          <a:bodyPr/>
          <a:lstStyle/>
          <a:p>
            <a:r>
              <a:rPr lang="en-US" dirty="0"/>
              <a:t>Informal Analysis: Carol’s Reasoning</a:t>
            </a:r>
          </a:p>
        </p:txBody>
      </p:sp>
      <p:sp>
        <p:nvSpPr>
          <p:cNvPr id="3" name="Slide Number Placeholder 2">
            <a:extLst>
              <a:ext uri="{FF2B5EF4-FFF2-40B4-BE49-F238E27FC236}">
                <a16:creationId xmlns:a16="http://schemas.microsoft.com/office/drawing/2014/main" id="{572514A1-3B64-4C6D-880E-B1956874E616}"/>
              </a:ext>
            </a:extLst>
          </p:cNvPr>
          <p:cNvSpPr>
            <a:spLocks noGrp="1"/>
          </p:cNvSpPr>
          <p:nvPr>
            <p:ph type="sldNum" sz="quarter" idx="12"/>
          </p:nvPr>
        </p:nvSpPr>
        <p:spPr/>
        <p:txBody>
          <a:bodyPr>
            <a:normAutofit fontScale="85000" lnSpcReduction="20000"/>
          </a:bodyPr>
          <a:lstStyle/>
          <a:p>
            <a:fld id="{69974E82-3C2C-4ABB-838F-79BD9B35B7DF}" type="slidenum">
              <a:rPr lang="en-US" smtClean="0"/>
              <a:t>29</a:t>
            </a:fld>
            <a:endParaRPr lang="en-US"/>
          </a:p>
        </p:txBody>
      </p:sp>
      <p:sp>
        <p:nvSpPr>
          <p:cNvPr id="4" name="Content Placeholder 3">
            <a:extLst>
              <a:ext uri="{FF2B5EF4-FFF2-40B4-BE49-F238E27FC236}">
                <a16:creationId xmlns:a16="http://schemas.microsoft.com/office/drawing/2014/main" id="{7955621D-399A-4B88-AC44-D3F9B5F06DD7}"/>
              </a:ext>
            </a:extLst>
          </p:cNvPr>
          <p:cNvSpPr>
            <a:spLocks noGrp="1"/>
          </p:cNvSpPr>
          <p:nvPr>
            <p:ph sz="quarter" idx="1"/>
          </p:nvPr>
        </p:nvSpPr>
        <p:spPr/>
        <p:txBody>
          <a:bodyPr>
            <a:normAutofit/>
          </a:bodyPr>
          <a:lstStyle/>
          <a:p>
            <a:r>
              <a:rPr lang="en-US" dirty="0"/>
              <a:t>Since both Alice and Bob have guessed </a:t>
            </a:r>
            <a:r>
              <a:rPr lang="en-US" dirty="0">
                <a:solidFill>
                  <a:srgbClr val="0070C0"/>
                </a:solidFill>
              </a:rPr>
              <a:t>“blue”</a:t>
            </a:r>
            <a:r>
              <a:rPr lang="en-US" dirty="0"/>
              <a:t>, Carol can reason in this case as though she saw three draws from the urn: two blue balls and one red ball. Given this information, Carol should guess that the urn is </a:t>
            </a:r>
            <a:r>
              <a:rPr lang="en-US" dirty="0">
                <a:solidFill>
                  <a:srgbClr val="0070C0"/>
                </a:solidFill>
              </a:rPr>
              <a:t>majority-blue</a:t>
            </a:r>
            <a:r>
              <a:rPr lang="en-US" dirty="0"/>
              <a:t>, though her private information suggested that the urn is majority-red.</a:t>
            </a:r>
          </a:p>
          <a:p>
            <a:r>
              <a:rPr lang="en-US" b="1" dirty="0">
                <a:solidFill>
                  <a:srgbClr val="0070C0"/>
                </a:solidFill>
              </a:rPr>
              <a:t>Key point. </a:t>
            </a:r>
            <a:r>
              <a:rPr lang="en-US" dirty="0"/>
              <a:t>When the first two guesses are the same, Carol guesses this color as well, regardless of which color she draws from the urn.</a:t>
            </a:r>
          </a:p>
        </p:txBody>
      </p:sp>
      <p:sp>
        <p:nvSpPr>
          <p:cNvPr id="5" name="TextBox 4">
            <a:extLst>
              <a:ext uri="{FF2B5EF4-FFF2-40B4-BE49-F238E27FC236}">
                <a16:creationId xmlns:a16="http://schemas.microsoft.com/office/drawing/2014/main" id="{13875AD3-1AFE-41C1-AEBC-7312CCEDC2C9}"/>
              </a:ext>
            </a:extLst>
          </p:cNvPr>
          <p:cNvSpPr txBox="1"/>
          <p:nvPr/>
        </p:nvSpPr>
        <p:spPr>
          <a:xfrm>
            <a:off x="1402207" y="5083345"/>
            <a:ext cx="2162433" cy="538609"/>
          </a:xfrm>
          <a:prstGeom prst="rect">
            <a:avLst/>
          </a:prstGeom>
          <a:noFill/>
          <a:ln w="12700">
            <a:solidFill>
              <a:srgbClr val="0070C0"/>
            </a:solidFill>
          </a:ln>
        </p:spPr>
        <p:txBody>
          <a:bodyPr wrap="square" rtlCol="0">
            <a:spAutoFit/>
          </a:bodyPr>
          <a:lstStyle/>
          <a:p>
            <a:r>
              <a:rPr lang="en-US" sz="2900" dirty="0"/>
              <a:t>Alice: </a:t>
            </a:r>
            <a:r>
              <a:rPr lang="en-US" sz="2900" dirty="0">
                <a:solidFill>
                  <a:srgbClr val="0070C0"/>
                </a:solidFill>
              </a:rPr>
              <a:t>“blue”</a:t>
            </a:r>
          </a:p>
        </p:txBody>
      </p:sp>
      <p:sp>
        <p:nvSpPr>
          <p:cNvPr id="6" name="TextBox 5">
            <a:extLst>
              <a:ext uri="{FF2B5EF4-FFF2-40B4-BE49-F238E27FC236}">
                <a16:creationId xmlns:a16="http://schemas.microsoft.com/office/drawing/2014/main" id="{25982261-F164-4903-BA70-807827F28AFF}"/>
              </a:ext>
            </a:extLst>
          </p:cNvPr>
          <p:cNvSpPr txBox="1"/>
          <p:nvPr/>
        </p:nvSpPr>
        <p:spPr>
          <a:xfrm>
            <a:off x="4938527" y="5083344"/>
            <a:ext cx="2162433" cy="538609"/>
          </a:xfrm>
          <a:prstGeom prst="rect">
            <a:avLst/>
          </a:prstGeom>
          <a:noFill/>
          <a:ln w="12700">
            <a:solidFill>
              <a:srgbClr val="0070C0"/>
            </a:solidFill>
          </a:ln>
        </p:spPr>
        <p:txBody>
          <a:bodyPr wrap="square" rtlCol="0">
            <a:spAutoFit/>
          </a:bodyPr>
          <a:lstStyle/>
          <a:p>
            <a:r>
              <a:rPr lang="en-US" sz="2900" dirty="0"/>
              <a:t>Bob: </a:t>
            </a:r>
            <a:r>
              <a:rPr lang="en-US" sz="2900" dirty="0">
                <a:solidFill>
                  <a:srgbClr val="0070C0"/>
                </a:solidFill>
              </a:rPr>
              <a:t>“blue”</a:t>
            </a:r>
          </a:p>
        </p:txBody>
      </p:sp>
      <p:sp>
        <p:nvSpPr>
          <p:cNvPr id="7" name="TextBox 6">
            <a:extLst>
              <a:ext uri="{FF2B5EF4-FFF2-40B4-BE49-F238E27FC236}">
                <a16:creationId xmlns:a16="http://schemas.microsoft.com/office/drawing/2014/main" id="{A2D1E916-61A0-4A5C-873C-42D4505780FD}"/>
              </a:ext>
            </a:extLst>
          </p:cNvPr>
          <p:cNvSpPr txBox="1"/>
          <p:nvPr/>
        </p:nvSpPr>
        <p:spPr>
          <a:xfrm>
            <a:off x="8474847" y="5083344"/>
            <a:ext cx="2162433" cy="538609"/>
          </a:xfrm>
          <a:prstGeom prst="rect">
            <a:avLst/>
          </a:prstGeom>
          <a:noFill/>
          <a:ln w="12700">
            <a:solidFill>
              <a:srgbClr val="0070C0"/>
            </a:solidFill>
          </a:ln>
        </p:spPr>
        <p:txBody>
          <a:bodyPr wrap="square" rtlCol="0">
            <a:spAutoFit/>
          </a:bodyPr>
          <a:lstStyle/>
          <a:p>
            <a:r>
              <a:rPr lang="en-US" sz="2900" dirty="0"/>
              <a:t>Carol: </a:t>
            </a:r>
            <a:r>
              <a:rPr lang="en-US" sz="2900" dirty="0">
                <a:solidFill>
                  <a:srgbClr val="0070C0"/>
                </a:solidFill>
              </a:rPr>
              <a:t>“blue”</a:t>
            </a:r>
          </a:p>
        </p:txBody>
      </p:sp>
    </p:spTree>
    <p:extLst>
      <p:ext uri="{BB962C8B-B14F-4D97-AF65-F5344CB8AC3E}">
        <p14:creationId xmlns:p14="http://schemas.microsoft.com/office/powerpoint/2010/main" val="65434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25A4B-3E9C-4663-B797-2A4FC0F28E3F}"/>
              </a:ext>
            </a:extLst>
          </p:cNvPr>
          <p:cNvSpPr>
            <a:spLocks noGrp="1"/>
          </p:cNvSpPr>
          <p:nvPr>
            <p:ph type="sldNum" sz="quarter" idx="12"/>
          </p:nvPr>
        </p:nvSpPr>
        <p:spPr/>
        <p:txBody>
          <a:bodyPr/>
          <a:lstStyle/>
          <a:p>
            <a:fld id="{69974E82-3C2C-4ABB-838F-79BD9B35B7DF}" type="slidenum">
              <a:rPr lang="en-US" smtClean="0"/>
              <a:t>3</a:t>
            </a:fld>
            <a:endParaRPr lang="en-US"/>
          </a:p>
        </p:txBody>
      </p:sp>
      <p:sp>
        <p:nvSpPr>
          <p:cNvPr id="3" name="Content Placeholder 3">
            <a:extLst>
              <a:ext uri="{FF2B5EF4-FFF2-40B4-BE49-F238E27FC236}">
                <a16:creationId xmlns:a16="http://schemas.microsoft.com/office/drawing/2014/main" id="{1E0AF2A1-DE8B-4800-BFCE-5A9A84D01333}"/>
              </a:ext>
            </a:extLst>
          </p:cNvPr>
          <p:cNvSpPr txBox="1">
            <a:spLocks/>
          </p:cNvSpPr>
          <p:nvPr/>
        </p:nvSpPr>
        <p:spPr>
          <a:xfrm>
            <a:off x="839166" y="407019"/>
            <a:ext cx="10871200" cy="104264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a:t>We consider two models that form networks with power-law degree distribution:</a:t>
            </a:r>
            <a:endParaRPr lang="en-US" dirty="0"/>
          </a:p>
        </p:txBody>
      </p:sp>
      <p:sp>
        <p:nvSpPr>
          <p:cNvPr id="4" name="Content Placeholder 3">
            <a:extLst>
              <a:ext uri="{FF2B5EF4-FFF2-40B4-BE49-F238E27FC236}">
                <a16:creationId xmlns:a16="http://schemas.microsoft.com/office/drawing/2014/main" id="{079FACA5-1ACD-45B8-B70B-EE8D38911D37}"/>
              </a:ext>
            </a:extLst>
          </p:cNvPr>
          <p:cNvSpPr txBox="1">
            <a:spLocks/>
          </p:cNvSpPr>
          <p:nvPr/>
        </p:nvSpPr>
        <p:spPr>
          <a:xfrm>
            <a:off x="839166" y="1678258"/>
            <a:ext cx="10871200" cy="2670717"/>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b="1" dirty="0">
                <a:solidFill>
                  <a:srgbClr val="0070C0"/>
                </a:solidFill>
              </a:rPr>
              <a:t>Preferential attachment</a:t>
            </a:r>
          </a:p>
          <a:p>
            <a:pPr marL="0" indent="0">
              <a:buFont typeface="Wingdings"/>
              <a:buNone/>
            </a:pPr>
            <a:r>
              <a:rPr lang="en-US" dirty="0"/>
              <a:t>There are two close variants of this model: </a:t>
            </a:r>
          </a:p>
          <a:p>
            <a:r>
              <a:rPr lang="en-US" dirty="0"/>
              <a:t>the variant for directed networks was proposed by Price in 1976;</a:t>
            </a:r>
          </a:p>
          <a:p>
            <a:r>
              <a:rPr lang="en-US" dirty="0"/>
              <a:t>the variant for undirected networks was proposed by Barabási and Albert in 1999.   </a:t>
            </a:r>
          </a:p>
        </p:txBody>
      </p:sp>
      <p:sp>
        <p:nvSpPr>
          <p:cNvPr id="5" name="Content Placeholder 3">
            <a:extLst>
              <a:ext uri="{FF2B5EF4-FFF2-40B4-BE49-F238E27FC236}">
                <a16:creationId xmlns:a16="http://schemas.microsoft.com/office/drawing/2014/main" id="{88D1ED1B-29A9-4605-8742-EA1BF86CD027}"/>
              </a:ext>
            </a:extLst>
          </p:cNvPr>
          <p:cNvSpPr txBox="1">
            <a:spLocks/>
          </p:cNvSpPr>
          <p:nvPr/>
        </p:nvSpPr>
        <p:spPr>
          <a:xfrm>
            <a:off x="839166" y="4577575"/>
            <a:ext cx="10871200" cy="1670826"/>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r>
              <a:rPr lang="en-US" b="1" dirty="0">
                <a:solidFill>
                  <a:srgbClr val="0070C0"/>
                </a:solidFill>
              </a:rPr>
              <a:t>Copying model</a:t>
            </a:r>
          </a:p>
          <a:p>
            <a:pPr marL="0" indent="0">
              <a:buFont typeface="Wingdings"/>
              <a:buNone/>
            </a:pPr>
            <a:r>
              <a:rPr lang="en-US" dirty="0"/>
              <a:t>The original variant for directed networks (inspired by evolution of the Web) was proposed by Kleinberg with co-authors in 1999. </a:t>
            </a:r>
          </a:p>
        </p:txBody>
      </p:sp>
    </p:spTree>
    <p:extLst>
      <p:ext uri="{BB962C8B-B14F-4D97-AF65-F5344CB8AC3E}">
        <p14:creationId xmlns:p14="http://schemas.microsoft.com/office/powerpoint/2010/main" val="1259997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C5D5-009E-4862-9921-AA01AAD7326E}"/>
              </a:ext>
            </a:extLst>
          </p:cNvPr>
          <p:cNvSpPr>
            <a:spLocks noGrp="1"/>
          </p:cNvSpPr>
          <p:nvPr>
            <p:ph type="title"/>
          </p:nvPr>
        </p:nvSpPr>
        <p:spPr/>
        <p:txBody>
          <a:bodyPr/>
          <a:lstStyle/>
          <a:p>
            <a:r>
              <a:rPr lang="en-US" dirty="0"/>
              <a:t>Information Cascade</a:t>
            </a:r>
          </a:p>
        </p:txBody>
      </p:sp>
      <p:sp>
        <p:nvSpPr>
          <p:cNvPr id="3" name="Slide Number Placeholder 2">
            <a:extLst>
              <a:ext uri="{FF2B5EF4-FFF2-40B4-BE49-F238E27FC236}">
                <a16:creationId xmlns:a16="http://schemas.microsoft.com/office/drawing/2014/main" id="{DACC3356-0F0F-492A-ACCC-E249063E387A}"/>
              </a:ext>
            </a:extLst>
          </p:cNvPr>
          <p:cNvSpPr>
            <a:spLocks noGrp="1"/>
          </p:cNvSpPr>
          <p:nvPr>
            <p:ph type="sldNum" sz="quarter" idx="12"/>
          </p:nvPr>
        </p:nvSpPr>
        <p:spPr/>
        <p:txBody>
          <a:bodyPr>
            <a:normAutofit fontScale="85000" lnSpcReduction="20000"/>
          </a:bodyPr>
          <a:lstStyle/>
          <a:p>
            <a:fld id="{69974E82-3C2C-4ABB-838F-79BD9B35B7DF}" type="slidenum">
              <a:rPr lang="en-US" smtClean="0"/>
              <a:t>30</a:t>
            </a:fld>
            <a:endParaRPr lang="en-US"/>
          </a:p>
        </p:txBody>
      </p:sp>
      <p:sp>
        <p:nvSpPr>
          <p:cNvPr id="4" name="Content Placeholder 3">
            <a:extLst>
              <a:ext uri="{FF2B5EF4-FFF2-40B4-BE49-F238E27FC236}">
                <a16:creationId xmlns:a16="http://schemas.microsoft.com/office/drawing/2014/main" id="{7421A5B5-6EB2-4EF7-B70F-3CF634FD4B95}"/>
              </a:ext>
            </a:extLst>
          </p:cNvPr>
          <p:cNvSpPr>
            <a:spLocks noGrp="1"/>
          </p:cNvSpPr>
          <p:nvPr>
            <p:ph sz="quarter" idx="1"/>
          </p:nvPr>
        </p:nvSpPr>
        <p:spPr/>
        <p:txBody>
          <a:bodyPr>
            <a:normAutofit/>
          </a:bodyPr>
          <a:lstStyle/>
          <a:p>
            <a:pPr marL="0" indent="0">
              <a:buNone/>
            </a:pPr>
            <a:r>
              <a:rPr lang="en-US" b="1" dirty="0">
                <a:solidFill>
                  <a:srgbClr val="0070C0"/>
                </a:solidFill>
              </a:rPr>
              <a:t>Fourth and next students. </a:t>
            </a:r>
            <a:r>
              <a:rPr lang="en-US" dirty="0"/>
              <a:t>Other students are in the same situation (for making a decision) as Carol: whichever colors they draw, they should guess “blue” regardless of what they see.</a:t>
            </a:r>
          </a:p>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9BDAC23E-F4A9-480D-8EE9-EED6FF74650F}"/>
              </a:ext>
            </a:extLst>
          </p:cNvPr>
          <p:cNvSpPr txBox="1"/>
          <p:nvPr/>
        </p:nvSpPr>
        <p:spPr>
          <a:xfrm>
            <a:off x="1161486" y="3448373"/>
            <a:ext cx="3859078" cy="2769989"/>
          </a:xfrm>
          <a:prstGeom prst="rect">
            <a:avLst/>
          </a:prstGeom>
          <a:noFill/>
        </p:spPr>
        <p:txBody>
          <a:bodyPr wrap="square" rtlCol="0">
            <a:spAutoFit/>
          </a:bodyPr>
          <a:lstStyle/>
          <a:p>
            <a:r>
              <a:rPr lang="en-US" sz="2900" dirty="0"/>
              <a:t>Beginning with Carol, an </a:t>
            </a:r>
            <a:r>
              <a:rPr lang="en-US" sz="2900" dirty="0">
                <a:highlight>
                  <a:srgbClr val="FFFF00"/>
                </a:highlight>
              </a:rPr>
              <a:t>information cascade</a:t>
            </a:r>
            <a:r>
              <a:rPr lang="en-US" sz="2900" dirty="0"/>
              <a:t> has begun: she makes the same guess as Alice and Bob, regardless of her own private information.</a:t>
            </a:r>
          </a:p>
        </p:txBody>
      </p:sp>
      <p:pic>
        <p:nvPicPr>
          <p:cNvPr id="9" name="Picture 8">
            <a:extLst>
              <a:ext uri="{FF2B5EF4-FFF2-40B4-BE49-F238E27FC236}">
                <a16:creationId xmlns:a16="http://schemas.microsoft.com/office/drawing/2014/main" id="{75243494-992E-492C-857A-07DB9011F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564" y="3299681"/>
            <a:ext cx="6667500" cy="2857500"/>
          </a:xfrm>
          <a:prstGeom prst="rect">
            <a:avLst/>
          </a:prstGeom>
        </p:spPr>
      </p:pic>
    </p:spTree>
    <p:extLst>
      <p:ext uri="{BB962C8B-B14F-4D97-AF65-F5344CB8AC3E}">
        <p14:creationId xmlns:p14="http://schemas.microsoft.com/office/powerpoint/2010/main" val="29682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D50-1547-43A3-8A97-DBB2085C6642}"/>
              </a:ext>
            </a:extLst>
          </p:cNvPr>
          <p:cNvSpPr>
            <a:spLocks noGrp="1"/>
          </p:cNvSpPr>
          <p:nvPr>
            <p:ph type="title"/>
          </p:nvPr>
        </p:nvSpPr>
        <p:spPr/>
        <p:txBody>
          <a:bodyPr/>
          <a:lstStyle/>
          <a:p>
            <a:r>
              <a:rPr lang="en-US" dirty="0"/>
              <a:t>Lessons from Cascades</a:t>
            </a:r>
          </a:p>
        </p:txBody>
      </p:sp>
      <p:sp>
        <p:nvSpPr>
          <p:cNvPr id="3" name="Slide Number Placeholder 2">
            <a:extLst>
              <a:ext uri="{FF2B5EF4-FFF2-40B4-BE49-F238E27FC236}">
                <a16:creationId xmlns:a16="http://schemas.microsoft.com/office/drawing/2014/main" id="{5D6779D2-D1EA-45DA-9282-A3215171A077}"/>
              </a:ext>
            </a:extLst>
          </p:cNvPr>
          <p:cNvSpPr>
            <a:spLocks noGrp="1"/>
          </p:cNvSpPr>
          <p:nvPr>
            <p:ph type="sldNum" sz="quarter" idx="12"/>
          </p:nvPr>
        </p:nvSpPr>
        <p:spPr/>
        <p:txBody>
          <a:bodyPr>
            <a:normAutofit fontScale="85000" lnSpcReduction="20000"/>
          </a:bodyPr>
          <a:lstStyle/>
          <a:p>
            <a:fld id="{69974E82-3C2C-4ABB-838F-79BD9B35B7DF}" type="slidenum">
              <a:rPr lang="en-US" smtClean="0"/>
              <a:t>31</a:t>
            </a:fld>
            <a:endParaRPr lang="en-US"/>
          </a:p>
        </p:txBody>
      </p:sp>
      <p:sp>
        <p:nvSpPr>
          <p:cNvPr id="4" name="Content Placeholder 3">
            <a:extLst>
              <a:ext uri="{FF2B5EF4-FFF2-40B4-BE49-F238E27FC236}">
                <a16:creationId xmlns:a16="http://schemas.microsoft.com/office/drawing/2014/main" id="{A6B66E71-8CDF-4843-85C2-CB01232B957B}"/>
              </a:ext>
            </a:extLst>
          </p:cNvPr>
          <p:cNvSpPr>
            <a:spLocks noGrp="1"/>
          </p:cNvSpPr>
          <p:nvPr>
            <p:ph sz="quarter" idx="1"/>
          </p:nvPr>
        </p:nvSpPr>
        <p:spPr>
          <a:xfrm>
            <a:off x="816864" y="1600199"/>
            <a:ext cx="10871200" cy="4788725"/>
          </a:xfrm>
        </p:spPr>
        <p:txBody>
          <a:bodyPr>
            <a:normAutofit/>
          </a:bodyPr>
          <a:lstStyle/>
          <a:p>
            <a:r>
              <a:rPr lang="en-US" b="1" dirty="0">
                <a:solidFill>
                  <a:srgbClr val="0070C0"/>
                </a:solidFill>
              </a:rPr>
              <a:t>Cascades can be wrong. </a:t>
            </a:r>
            <a:r>
              <a:rPr lang="en-US" dirty="0"/>
              <a:t>For example, what is the probability that a cascade in the herding experiment is wrong?</a:t>
            </a:r>
          </a:p>
          <a:p>
            <a:r>
              <a:rPr lang="en-US" b="1" dirty="0">
                <a:solidFill>
                  <a:srgbClr val="0070C0"/>
                </a:solidFill>
              </a:rPr>
              <a:t>More information is needed. </a:t>
            </a:r>
            <a:r>
              <a:rPr lang="en-US" dirty="0"/>
              <a:t>When taking into account the previous decisions, you need to have more information about why these decisions were made. For example, the fourth student needs to know not only Carol’s decision “blue”, but also the fact that she drew a red ball. </a:t>
            </a:r>
          </a:p>
          <a:p>
            <a:r>
              <a:rPr lang="en-US" b="1" dirty="0">
                <a:solidFill>
                  <a:srgbClr val="0070C0"/>
                </a:solidFill>
              </a:rPr>
              <a:t>Cascades are fragile. </a:t>
            </a:r>
            <a:r>
              <a:rPr lang="en-US" dirty="0"/>
              <a:t>Suppose a cascade of “blue” is under way. This cascade stops if only few subsequent students change their decisions (for example, after learning the colors of balls drawn previously).</a:t>
            </a:r>
          </a:p>
          <a:p>
            <a:endParaRPr lang="en-US" dirty="0"/>
          </a:p>
        </p:txBody>
      </p:sp>
    </p:spTree>
    <p:extLst>
      <p:ext uri="{BB962C8B-B14F-4D97-AF65-F5344CB8AC3E}">
        <p14:creationId xmlns:p14="http://schemas.microsoft.com/office/powerpoint/2010/main" val="22263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sz="quarter" idx="1"/>
          </p:nvPr>
        </p:nvSpPr>
        <p:spPr>
          <a:xfrm>
            <a:off x="812799" y="1589567"/>
            <a:ext cx="7155543" cy="4572000"/>
          </a:xfrm>
        </p:spPr>
        <p:txBody>
          <a:bodyPr>
            <a:normAutofit/>
          </a:bodyPr>
          <a:lstStyle/>
          <a:p>
            <a:pPr marL="0" indent="0">
              <a:buNone/>
            </a:pPr>
            <a:r>
              <a:rPr lang="en-US" dirty="0"/>
              <a:t>Sections 13.1-13.2, 13.5</a:t>
            </a:r>
          </a:p>
        </p:txBody>
      </p:sp>
      <p:sp>
        <p:nvSpPr>
          <p:cNvPr id="5" name="Slide Number Placeholder 4"/>
          <p:cNvSpPr>
            <a:spLocks noGrp="1"/>
          </p:cNvSpPr>
          <p:nvPr>
            <p:ph type="sldNum" sz="quarter" idx="16"/>
          </p:nvPr>
        </p:nvSpPr>
        <p:spPr/>
        <p:txBody>
          <a:bodyPr>
            <a:normAutofit fontScale="85000" lnSpcReduction="20000"/>
          </a:bodyPr>
          <a:lstStyle/>
          <a:p>
            <a:fld id="{C42FE918-A725-4A17-832F-F28B624C2EC6}" type="slidenum">
              <a:rPr lang="en-US" smtClean="0"/>
              <a:t>32</a:t>
            </a:fld>
            <a:endParaRPr lang="en-US"/>
          </a:p>
        </p:txBody>
      </p:sp>
      <p:pic>
        <p:nvPicPr>
          <p:cNvPr id="6" name="Picture 5">
            <a:extLst>
              <a:ext uri="{FF2B5EF4-FFF2-40B4-BE49-F238E27FC236}">
                <a16:creationId xmlns:a16="http://schemas.microsoft.com/office/drawing/2014/main" id="{D43BD102-EB16-447C-B953-6F14AC941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029" y="1589567"/>
            <a:ext cx="3507971" cy="4572000"/>
          </a:xfrm>
          <a:prstGeom prst="rect">
            <a:avLst/>
          </a:prstGeom>
        </p:spPr>
      </p:pic>
    </p:spTree>
    <p:extLst>
      <p:ext uri="{BB962C8B-B14F-4D97-AF65-F5344CB8AC3E}">
        <p14:creationId xmlns:p14="http://schemas.microsoft.com/office/powerpoint/2010/main" val="293329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67C3C5-5055-4943-8D95-3B0F8B68F54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E6D1CF6-6020-49DB-BB06-1B2E70D51914}"/>
              </a:ext>
            </a:extLst>
          </p:cNvPr>
          <p:cNvSpPr>
            <a:spLocks noGrp="1"/>
          </p:cNvSpPr>
          <p:nvPr>
            <p:ph type="title"/>
          </p:nvPr>
        </p:nvSpPr>
        <p:spPr/>
        <p:txBody>
          <a:bodyPr>
            <a:normAutofit/>
          </a:bodyPr>
          <a:lstStyle/>
          <a:p>
            <a:r>
              <a:rPr lang="en-US" dirty="0"/>
              <a:t>Preferential attachment</a:t>
            </a:r>
          </a:p>
        </p:txBody>
      </p:sp>
      <p:sp>
        <p:nvSpPr>
          <p:cNvPr id="4" name="Slide Number Placeholder 3">
            <a:extLst>
              <a:ext uri="{FF2B5EF4-FFF2-40B4-BE49-F238E27FC236}">
                <a16:creationId xmlns:a16="http://schemas.microsoft.com/office/drawing/2014/main" id="{A507F0F7-B671-4B4C-9CD6-0EE2F4C2B779}"/>
              </a:ext>
            </a:extLst>
          </p:cNvPr>
          <p:cNvSpPr>
            <a:spLocks noGrp="1"/>
          </p:cNvSpPr>
          <p:nvPr>
            <p:ph type="sldNum" sz="quarter" idx="11"/>
          </p:nvPr>
        </p:nvSpPr>
        <p:spPr/>
        <p:txBody>
          <a:bodyPr/>
          <a:lstStyle/>
          <a:p>
            <a:fld id="{69974E82-3C2C-4ABB-838F-79BD9B35B7DF}" type="slidenum">
              <a:rPr lang="en-US" smtClean="0"/>
              <a:t>4</a:t>
            </a:fld>
            <a:endParaRPr lang="en-US"/>
          </a:p>
        </p:txBody>
      </p:sp>
    </p:spTree>
    <p:extLst>
      <p:ext uri="{BB962C8B-B14F-4D97-AF65-F5344CB8AC3E}">
        <p14:creationId xmlns:p14="http://schemas.microsoft.com/office/powerpoint/2010/main" val="75868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440C2-7ECF-4ADE-8BC6-E9219D3B53A2}"/>
              </a:ext>
            </a:extLst>
          </p:cNvPr>
          <p:cNvSpPr>
            <a:spLocks noGrp="1"/>
          </p:cNvSpPr>
          <p:nvPr>
            <p:ph type="sldNum" sz="quarter" idx="12"/>
          </p:nvPr>
        </p:nvSpPr>
        <p:spPr/>
        <p:txBody>
          <a:bodyPr/>
          <a:lstStyle/>
          <a:p>
            <a:fld id="{69974E82-3C2C-4ABB-838F-79BD9B35B7DF}" type="slidenum">
              <a:rPr lang="en-US" smtClean="0"/>
              <a:t>5</a:t>
            </a:fld>
            <a:endParaRPr lang="en-US"/>
          </a:p>
        </p:txBody>
      </p:sp>
      <p:sp>
        <p:nvSpPr>
          <p:cNvPr id="3" name="Title 1">
            <a:extLst>
              <a:ext uri="{FF2B5EF4-FFF2-40B4-BE49-F238E27FC236}">
                <a16:creationId xmlns:a16="http://schemas.microsoft.com/office/drawing/2014/main" id="{ADC8A90B-2DE0-435D-9801-6482045E5230}"/>
              </a:ext>
            </a:extLst>
          </p:cNvPr>
          <p:cNvSpPr txBox="1">
            <a:spLocks/>
          </p:cNvSpPr>
          <p:nvPr/>
        </p:nvSpPr>
        <p:spPr>
          <a:xfrm>
            <a:off x="2136524" y="188641"/>
            <a:ext cx="7918952"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Power Laws in Non-Network Data</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EAEB79-2ABD-4D3D-B132-3CBFA53F2672}"/>
                  </a:ext>
                </a:extLst>
              </p:cNvPr>
              <p:cNvSpPr txBox="1">
                <a:spLocks/>
              </p:cNvSpPr>
              <p:nvPr/>
            </p:nvSpPr>
            <p:spPr>
              <a:xfrm>
                <a:off x="816864" y="1278673"/>
                <a:ext cx="10871200" cy="4969727"/>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Example: wealth distribution </a:t>
                </a:r>
              </a:p>
              <a:p>
                <a:pPr marL="0" indent="0">
                  <a:buNone/>
                </a:pPr>
                <a:r>
                  <a:rPr lang="en-US" dirty="0"/>
                  <a:t>Numerous measurements show power laws in the distribution of people’s personal wealth. For example, the distribution of the total wealth of the richest people in the US in 2003 is a power law with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≈2.1</m:t>
                    </m:r>
                  </m:oMath>
                </a14:m>
                <a:r>
                  <a:rPr lang="en-US" dirty="0"/>
                  <a:t>. </a:t>
                </a:r>
                <a:endParaRPr lang="en-US" b="1" dirty="0">
                  <a:solidFill>
                    <a:srgbClr val="0070C0"/>
                  </a:solidFill>
                </a:endParaRPr>
              </a:p>
              <a:p>
                <a:pPr marL="0" indent="0">
                  <a:buNone/>
                </a:pPr>
                <a:r>
                  <a:rPr lang="en-US" b="1" dirty="0">
                    <a:solidFill>
                      <a:srgbClr val="0070C0"/>
                    </a:solidFill>
                  </a:rPr>
                  <a:t>Why? </a:t>
                </a:r>
              </a:p>
              <a:p>
                <a:pPr marL="0" indent="0">
                  <a:buNone/>
                </a:pPr>
                <a:r>
                  <a:rPr lang="en-US" dirty="0"/>
                  <a:t>A possible explanation was proposed by H. Simon in the 1950s: people who already have a lot of money gain more at </a:t>
                </a:r>
                <a:r>
                  <a:rPr lang="en-US" dirty="0">
                    <a:highlight>
                      <a:srgbClr val="FFFF00"/>
                    </a:highlight>
                  </a:rPr>
                  <a:t>a rate proportional to how much they currently have</a:t>
                </a:r>
                <a:r>
                  <a:rPr lang="en-US" dirty="0"/>
                  <a:t>. Simon showed mathematically that this “rich-get-richer” effect gives rise to a power-law distribution.   </a:t>
                </a:r>
              </a:p>
            </p:txBody>
          </p:sp>
        </mc:Choice>
        <mc:Fallback xmlns="">
          <p:sp>
            <p:nvSpPr>
              <p:cNvPr id="4" name="Content Placeholder 3">
                <a:extLst>
                  <a:ext uri="{FF2B5EF4-FFF2-40B4-BE49-F238E27FC236}">
                    <a16:creationId xmlns:a16="http://schemas.microsoft.com/office/drawing/2014/main" id="{E3EAEB79-2ABD-4D3D-B132-3CBFA53F2672}"/>
                  </a:ext>
                </a:extLst>
              </p:cNvPr>
              <p:cNvSpPr txBox="1">
                <a:spLocks noRot="1" noChangeAspect="1" noMove="1" noResize="1" noEditPoints="1" noAdjustHandles="1" noChangeArrowheads="1" noChangeShapeType="1" noTextEdit="1"/>
              </p:cNvSpPr>
              <p:nvPr/>
            </p:nvSpPr>
            <p:spPr>
              <a:xfrm>
                <a:off x="816864" y="1278673"/>
                <a:ext cx="10871200" cy="4969727"/>
              </a:xfrm>
              <a:prstGeom prst="rect">
                <a:avLst/>
              </a:prstGeom>
              <a:blipFill>
                <a:blip r:embed="rId2"/>
                <a:stretch>
                  <a:fillRect l="-1178" t="-1227" r="-337"/>
                </a:stretch>
              </a:blipFill>
            </p:spPr>
            <p:txBody>
              <a:bodyPr/>
              <a:lstStyle/>
              <a:p>
                <a:r>
                  <a:rPr lang="en-US">
                    <a:noFill/>
                  </a:rPr>
                  <a:t> </a:t>
                </a:r>
              </a:p>
            </p:txBody>
          </p:sp>
        </mc:Fallback>
      </mc:AlternateContent>
    </p:spTree>
    <p:extLst>
      <p:ext uri="{BB962C8B-B14F-4D97-AF65-F5344CB8AC3E}">
        <p14:creationId xmlns:p14="http://schemas.microsoft.com/office/powerpoint/2010/main" val="23534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6</a:t>
            </a:fld>
            <a:endParaRPr lang="en-US"/>
          </a:p>
        </p:txBody>
      </p:sp>
      <p:sp>
        <p:nvSpPr>
          <p:cNvPr id="3" name="Title 1">
            <a:extLst>
              <a:ext uri="{FF2B5EF4-FFF2-40B4-BE49-F238E27FC236}">
                <a16:creationId xmlns:a16="http://schemas.microsoft.com/office/drawing/2014/main" id="{7B048B80-8995-4D8A-93F0-670CE7043659}"/>
              </a:ext>
            </a:extLst>
          </p:cNvPr>
          <p:cNvSpPr txBox="1">
            <a:spLocks/>
          </p:cNvSpPr>
          <p:nvPr/>
        </p:nvSpPr>
        <p:spPr>
          <a:xfrm>
            <a:off x="1199408" y="162622"/>
            <a:ext cx="9286504"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The Barabási-Albert Model (Informally)</a:t>
            </a:r>
          </a:p>
        </p:txBody>
      </p:sp>
      <mc:AlternateContent xmlns:mc="http://schemas.openxmlformats.org/markup-compatibility/2006">
        <mc:Choice xmlns:a14="http://schemas.microsoft.com/office/drawing/2010/main" Requires="a14">
          <p:sp>
            <p:nvSpPr>
              <p:cNvPr id="6" name="Content Placeholder 3">
                <a:extLst>
                  <a:ext uri="{FF2B5EF4-FFF2-40B4-BE49-F238E27FC236}">
                    <a16:creationId xmlns:a16="http://schemas.microsoft.com/office/drawing/2014/main" id="{1A076530-B692-4E97-86ED-D2049A1C0EB9}"/>
                  </a:ext>
                </a:extLst>
              </p:cNvPr>
              <p:cNvSpPr txBox="1">
                <a:spLocks/>
              </p:cNvSpPr>
              <p:nvPr/>
            </p:nvSpPr>
            <p:spPr>
              <a:xfrm>
                <a:off x="757382" y="1220541"/>
                <a:ext cx="10677236" cy="4871502"/>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Initial network </a:t>
                </a:r>
              </a:p>
              <a:p>
                <a:pPr marL="0" indent="0">
                  <a:buNone/>
                </a:pPr>
                <a:r>
                  <a:rPr lang="en-US" dirty="0"/>
                  <a:t>Start with a “small’’ network.</a:t>
                </a:r>
              </a:p>
              <a:p>
                <a:pPr marL="0" indent="0">
                  <a:buNone/>
                </a:pPr>
                <a:r>
                  <a:rPr lang="en-US" b="1" dirty="0">
                    <a:solidFill>
                      <a:srgbClr val="0070C0"/>
                    </a:solidFill>
                  </a:rPr>
                  <a:t>Growth </a:t>
                </a:r>
              </a:p>
              <a:p>
                <a:pPr marL="0" indent="0">
                  <a:buNone/>
                </a:pPr>
                <a:r>
                  <a:rPr lang="en-US" dirty="0"/>
                  <a:t>Add new nodes one by one. Connect each new node to some existing nodes using a probabilistic mechanism called </a:t>
                </a:r>
                <a:r>
                  <a:rPr lang="en-US" dirty="0">
                    <a:solidFill>
                      <a:srgbClr val="FF0000"/>
                    </a:solidFill>
                  </a:rPr>
                  <a:t>preferential attachment</a:t>
                </a:r>
                <a:r>
                  <a:rPr lang="en-US" dirty="0"/>
                  <a:t>:</a:t>
                </a:r>
              </a:p>
              <a:p>
                <a:r>
                  <a:rPr lang="en-US" dirty="0"/>
                  <a:t>The new node may connect to </a:t>
                </a:r>
                <a:r>
                  <a:rPr lang="en-US" dirty="0">
                    <a:solidFill>
                      <a:srgbClr val="FF0000"/>
                    </a:solidFill>
                  </a:rPr>
                  <a:t>any</a:t>
                </a:r>
                <a:r>
                  <a:rPr lang="en-US" dirty="0"/>
                  <a:t> existing node, whether it is a hub or it has only few links.</a:t>
                </a:r>
              </a:p>
              <a:p>
                <a:r>
                  <a:rPr lang="en-US" dirty="0"/>
                  <a:t>However, the probability of connecting to an existing node </a:t>
                </a:r>
                <a14:m>
                  <m:oMath xmlns:m="http://schemas.openxmlformats.org/officeDocument/2006/math">
                    <m:r>
                      <a:rPr lang="en-US" b="0" i="1" smtClean="0">
                        <a:latin typeface="Cambria Math" panose="02040503050406030204" pitchFamily="18" charset="0"/>
                      </a:rPr>
                      <m:t>𝑖</m:t>
                    </m:r>
                  </m:oMath>
                </a14:m>
                <a:r>
                  <a:rPr lang="en-US" dirty="0"/>
                  <a:t> is </a:t>
                </a:r>
                <a:r>
                  <a:rPr lang="en-US" dirty="0">
                    <a:solidFill>
                      <a:srgbClr val="FF0000"/>
                    </a:solidFill>
                  </a:rPr>
                  <a:t>proportional</a:t>
                </a:r>
                <a:r>
                  <a:rPr lang="en-US" dirty="0"/>
                  <a:t> to its degree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a:t>
                </a:r>
              </a:p>
              <a:p>
                <a:pPr marL="0" indent="0">
                  <a:buNone/>
                </a:pPr>
                <a:endParaRPr lang="en-US" dirty="0"/>
              </a:p>
              <a:p>
                <a:pPr marL="0" indent="0">
                  <a:buNone/>
                </a:pPr>
                <a:endParaRPr lang="en-US" dirty="0"/>
              </a:p>
            </p:txBody>
          </p:sp>
        </mc:Choice>
        <mc:Fallback>
          <p:sp>
            <p:nvSpPr>
              <p:cNvPr id="6" name="Content Placeholder 3">
                <a:extLst>
                  <a:ext uri="{FF2B5EF4-FFF2-40B4-BE49-F238E27FC236}">
                    <a16:creationId xmlns:a16="http://schemas.microsoft.com/office/drawing/2014/main" id="{1A076530-B692-4E97-86ED-D2049A1C0EB9}"/>
                  </a:ext>
                </a:extLst>
              </p:cNvPr>
              <p:cNvSpPr txBox="1">
                <a:spLocks noRot="1" noChangeAspect="1" noMove="1" noResize="1" noEditPoints="1" noAdjustHandles="1" noChangeArrowheads="1" noChangeShapeType="1" noTextEdit="1"/>
              </p:cNvSpPr>
              <p:nvPr/>
            </p:nvSpPr>
            <p:spPr>
              <a:xfrm>
                <a:off x="757382" y="1220541"/>
                <a:ext cx="10677236" cy="4871502"/>
              </a:xfrm>
              <a:prstGeom prst="rect">
                <a:avLst/>
              </a:prstGeom>
              <a:blipFill>
                <a:blip r:embed="rId2"/>
                <a:stretch>
                  <a:fillRect l="-1199" t="-1252"/>
                </a:stretch>
              </a:blipFill>
            </p:spPr>
            <p:txBody>
              <a:bodyPr/>
              <a:lstStyle/>
              <a:p>
                <a:r>
                  <a:rPr lang="en-US">
                    <a:noFill/>
                  </a:rPr>
                  <a:t> </a:t>
                </a:r>
              </a:p>
            </p:txBody>
          </p:sp>
        </mc:Fallback>
      </mc:AlternateContent>
    </p:spTree>
    <p:extLst>
      <p:ext uri="{BB962C8B-B14F-4D97-AF65-F5344CB8AC3E}">
        <p14:creationId xmlns:p14="http://schemas.microsoft.com/office/powerpoint/2010/main" val="419821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7</a:t>
            </a:fld>
            <a:endParaRPr lang="en-US"/>
          </a:p>
        </p:txBody>
      </p:sp>
      <p:sp>
        <p:nvSpPr>
          <p:cNvPr id="3" name="Title 1">
            <a:extLst>
              <a:ext uri="{FF2B5EF4-FFF2-40B4-BE49-F238E27FC236}">
                <a16:creationId xmlns:a16="http://schemas.microsoft.com/office/drawing/2014/main" id="{7B048B80-8995-4D8A-93F0-670CE7043659}"/>
              </a:ext>
            </a:extLst>
          </p:cNvPr>
          <p:cNvSpPr txBox="1">
            <a:spLocks/>
          </p:cNvSpPr>
          <p:nvPr/>
        </p:nvSpPr>
        <p:spPr>
          <a:xfrm>
            <a:off x="841857" y="186372"/>
            <a:ext cx="10508285"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The Barabási-Albert Model (More Formally)</a:t>
            </a:r>
          </a:p>
        </p:txBody>
      </p:sp>
      <mc:AlternateContent xmlns:mc="http://schemas.openxmlformats.org/markup-compatibility/2006">
        <mc:Choice xmlns:a14="http://schemas.microsoft.com/office/drawing/2010/main" Requires="a14">
          <p:sp>
            <p:nvSpPr>
              <p:cNvPr id="6" name="Content Placeholder 3">
                <a:extLst>
                  <a:ext uri="{FF2B5EF4-FFF2-40B4-BE49-F238E27FC236}">
                    <a16:creationId xmlns:a16="http://schemas.microsoft.com/office/drawing/2014/main" id="{1A076530-B692-4E97-86ED-D2049A1C0EB9}"/>
                  </a:ext>
                </a:extLst>
              </p:cNvPr>
              <p:cNvSpPr txBox="1">
                <a:spLocks/>
              </p:cNvSpPr>
              <p:nvPr/>
            </p:nvSpPr>
            <p:spPr>
              <a:xfrm>
                <a:off x="890692" y="1277442"/>
                <a:ext cx="10410614" cy="4755223"/>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b="1" dirty="0">
                    <a:solidFill>
                      <a:srgbClr val="0070C0"/>
                    </a:solidFill>
                  </a:rPr>
                  <a:t>Initial network. </a:t>
                </a:r>
                <a:r>
                  <a:rPr lang="en-US" dirty="0"/>
                  <a:t>Start with a network that has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oMath>
                </a14:m>
                <a:r>
                  <a:rPr lang="en-US" dirty="0"/>
                  <a:t> nodes.</a:t>
                </a:r>
              </a:p>
              <a:p>
                <a:pPr marL="0" indent="0">
                  <a:buNone/>
                </a:pPr>
                <a:r>
                  <a:rPr lang="en-US" b="1" dirty="0">
                    <a:solidFill>
                      <a:srgbClr val="0070C0"/>
                    </a:solidFill>
                  </a:rPr>
                  <a:t>Growth. </a:t>
                </a:r>
                <a:r>
                  <a:rPr lang="en-US" dirty="0"/>
                  <a:t>Add new nodes one by one. Connect each new node to </a:t>
                </a:r>
                <a14:m>
                  <m:oMath xmlns:m="http://schemas.openxmlformats.org/officeDocument/2006/math">
                    <m:r>
                      <a:rPr lang="en-US" b="0" i="1" smtClean="0">
                        <a:latin typeface="Cambria Math" panose="02040503050406030204" pitchFamily="18" charset="0"/>
                      </a:rPr>
                      <m:t>𝑚</m:t>
                    </m:r>
                  </m:oMath>
                </a14:m>
                <a:r>
                  <a:rPr lang="en-US" dirty="0"/>
                  <a:t> existing nodes (where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oMath>
                </a14:m>
                <a:r>
                  <a:rPr lang="en-US" dirty="0"/>
                  <a:t>) chosen as follows:  </a:t>
                </a:r>
              </a:p>
              <a:p>
                <a:r>
                  <a:rPr lang="en-US" dirty="0"/>
                  <a:t>For every existing node </a:t>
                </a:r>
                <a14:m>
                  <m:oMath xmlns:m="http://schemas.openxmlformats.org/officeDocument/2006/math">
                    <m:r>
                      <a:rPr lang="en-US" b="0" i="1" smtClean="0">
                        <a:latin typeface="Cambria Math" panose="02040503050406030204" pitchFamily="18" charset="0"/>
                      </a:rPr>
                      <m:t>𝑖</m:t>
                    </m:r>
                  </m:oMath>
                </a14:m>
                <a:r>
                  <a:rPr lang="en-US" dirty="0"/>
                  <a:t>, let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a:t> be the probability that </a:t>
                </a:r>
                <a14:m>
                  <m:oMath xmlns:m="http://schemas.openxmlformats.org/officeDocument/2006/math">
                    <m:r>
                      <a:rPr lang="en-US" b="0" i="1" smtClean="0">
                        <a:latin typeface="Cambria Math" panose="02040503050406030204" pitchFamily="18" charset="0"/>
                      </a:rPr>
                      <m:t>𝑖</m:t>
                    </m:r>
                  </m:oMath>
                </a14:m>
                <a:r>
                  <a:rPr lang="en-US" dirty="0"/>
                  <a:t> is chosen for connecting to the new node. All these probabilities are calculated as</a:t>
                </a:r>
              </a:p>
              <a:p>
                <a:pPr marL="0" indent="0">
                  <a:buNone/>
                </a:pPr>
                <a:endParaRPr lang="en-US" dirty="0"/>
              </a:p>
              <a:p>
                <a:pPr marL="0" indent="0">
                  <a:buNone/>
                </a:pPr>
                <a:endParaRPr lang="en-US" dirty="0"/>
              </a:p>
              <a:p>
                <a:r>
                  <a:rPr lang="en-US" dirty="0"/>
                  <a:t>Choose </a:t>
                </a:r>
                <a14:m>
                  <m:oMath xmlns:m="http://schemas.openxmlformats.org/officeDocument/2006/math">
                    <m:r>
                      <a:rPr lang="en-US" b="0" i="1" smtClean="0">
                        <a:latin typeface="Cambria Math" panose="02040503050406030204" pitchFamily="18" charset="0"/>
                      </a:rPr>
                      <m:t>𝑚</m:t>
                    </m:r>
                  </m:oMath>
                </a14:m>
                <a:r>
                  <a:rPr lang="en-US" dirty="0"/>
                  <a:t> existing nodes according to the calculated probabilities.</a:t>
                </a:r>
              </a:p>
              <a:p>
                <a:pPr marL="0" indent="0">
                  <a:buNone/>
                </a:pPr>
                <a:endParaRPr lang="en-US" dirty="0"/>
              </a:p>
            </p:txBody>
          </p:sp>
        </mc:Choice>
        <mc:Fallback>
          <p:sp>
            <p:nvSpPr>
              <p:cNvPr id="6" name="Content Placeholder 3">
                <a:extLst>
                  <a:ext uri="{FF2B5EF4-FFF2-40B4-BE49-F238E27FC236}">
                    <a16:creationId xmlns:a16="http://schemas.microsoft.com/office/drawing/2014/main" id="{1A076530-B692-4E97-86ED-D2049A1C0EB9}"/>
                  </a:ext>
                </a:extLst>
              </p:cNvPr>
              <p:cNvSpPr txBox="1">
                <a:spLocks noRot="1" noChangeAspect="1" noMove="1" noResize="1" noEditPoints="1" noAdjustHandles="1" noChangeArrowheads="1" noChangeShapeType="1" noTextEdit="1"/>
              </p:cNvSpPr>
              <p:nvPr/>
            </p:nvSpPr>
            <p:spPr>
              <a:xfrm>
                <a:off x="890692" y="1277442"/>
                <a:ext cx="10410614" cy="4755223"/>
              </a:xfrm>
              <a:prstGeom prst="rect">
                <a:avLst/>
              </a:prstGeom>
              <a:blipFill>
                <a:blip r:embed="rId2"/>
                <a:stretch>
                  <a:fillRect l="-1230" t="-12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1720883-4C69-4B23-A0CA-B6DD5786BCFE}"/>
                  </a:ext>
                </a:extLst>
              </p:cNvPr>
              <p:cNvSpPr txBox="1"/>
              <p:nvPr/>
            </p:nvSpPr>
            <p:spPr>
              <a:xfrm>
                <a:off x="4891469" y="3988932"/>
                <a:ext cx="2409060" cy="109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𝑝</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𝑖</m:t>
                          </m:r>
                        </m:e>
                      </m:d>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𝑖</m:t>
                              </m:r>
                            </m:sub>
                          </m:sSub>
                        </m:num>
                        <m:den>
                          <m:nary>
                            <m:naryPr>
                              <m:chr m:val="∑"/>
                              <m:limLoc m:val="subSup"/>
                              <m:supHide m:val="on"/>
                              <m:ctrlPr>
                                <a:rPr lang="en-US" sz="2900" b="0" i="1" smtClean="0">
                                  <a:latin typeface="Cambria Math" panose="02040503050406030204" pitchFamily="18" charset="0"/>
                                </a:rPr>
                              </m:ctrlPr>
                            </m:naryPr>
                            <m:sub>
                              <m:r>
                                <m:rPr>
                                  <m:brk m:alnAt="9"/>
                                </m:rPr>
                                <a:rPr lang="en-US" sz="2900" b="0" i="1" smtClean="0">
                                  <a:latin typeface="Cambria Math" panose="02040503050406030204" pitchFamily="18" charset="0"/>
                                </a:rPr>
                                <m:t>𝑗</m:t>
                              </m:r>
                            </m:sub>
                            <m:sup/>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𝑗</m:t>
                                  </m:r>
                                </m:sub>
                              </m:sSub>
                            </m:e>
                          </m:nary>
                        </m:den>
                      </m:f>
                    </m:oMath>
                  </m:oMathPara>
                </a14:m>
                <a:endParaRPr lang="en-US" sz="2900" dirty="0"/>
              </a:p>
            </p:txBody>
          </p:sp>
        </mc:Choice>
        <mc:Fallback>
          <p:sp>
            <p:nvSpPr>
              <p:cNvPr id="4" name="TextBox 3">
                <a:extLst>
                  <a:ext uri="{FF2B5EF4-FFF2-40B4-BE49-F238E27FC236}">
                    <a16:creationId xmlns:a16="http://schemas.microsoft.com/office/drawing/2014/main" id="{61720883-4C69-4B23-A0CA-B6DD5786BCFE}"/>
                  </a:ext>
                </a:extLst>
              </p:cNvPr>
              <p:cNvSpPr txBox="1">
                <a:spLocks noRot="1" noChangeAspect="1" noMove="1" noResize="1" noEditPoints="1" noAdjustHandles="1" noChangeArrowheads="1" noChangeShapeType="1" noTextEdit="1"/>
              </p:cNvSpPr>
              <p:nvPr/>
            </p:nvSpPr>
            <p:spPr>
              <a:xfrm>
                <a:off x="4891469" y="3988932"/>
                <a:ext cx="2409060" cy="10928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561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B3AAFD-BAD9-4CC3-AA9F-9A0FD036808F}"/>
              </a:ext>
            </a:extLst>
          </p:cNvPr>
          <p:cNvSpPr>
            <a:spLocks noGrp="1"/>
          </p:cNvSpPr>
          <p:nvPr>
            <p:ph type="sldNum" sz="quarter" idx="12"/>
          </p:nvPr>
        </p:nvSpPr>
        <p:spPr/>
        <p:txBody>
          <a:bodyPr/>
          <a:lstStyle/>
          <a:p>
            <a:fld id="{69974E82-3C2C-4ABB-838F-79BD9B35B7DF}" type="slidenum">
              <a:rPr lang="en-US" smtClean="0"/>
              <a:t>8</a:t>
            </a:fld>
            <a:endParaRPr lang="en-US"/>
          </a:p>
        </p:txBody>
      </p:sp>
      <p:pic>
        <p:nvPicPr>
          <p:cNvPr id="4" name="Picture 3">
            <a:extLst>
              <a:ext uri="{FF2B5EF4-FFF2-40B4-BE49-F238E27FC236}">
                <a16:creationId xmlns:a16="http://schemas.microsoft.com/office/drawing/2014/main" id="{E3378B00-E0C7-48D5-B0E5-E485F95517F2}"/>
              </a:ext>
            </a:extLst>
          </p:cNvPr>
          <p:cNvPicPr>
            <a:picLocks noChangeAspect="1"/>
          </p:cNvPicPr>
          <p:nvPr/>
        </p:nvPicPr>
        <p:blipFill>
          <a:blip r:embed="rId2"/>
          <a:stretch>
            <a:fillRect/>
          </a:stretch>
        </p:blipFill>
        <p:spPr>
          <a:xfrm>
            <a:off x="5131109" y="314325"/>
            <a:ext cx="4997914" cy="5029200"/>
          </a:xfrm>
          <a:prstGeom prst="rect">
            <a:avLst/>
          </a:prstGeom>
        </p:spPr>
      </p:pic>
      <p:sp>
        <p:nvSpPr>
          <p:cNvPr id="5" name="Title 1">
            <a:extLst>
              <a:ext uri="{FF2B5EF4-FFF2-40B4-BE49-F238E27FC236}">
                <a16:creationId xmlns:a16="http://schemas.microsoft.com/office/drawing/2014/main" id="{ADAE032C-0FC3-462C-9C9A-9F263F5FFAD4}"/>
              </a:ext>
            </a:extLst>
          </p:cNvPr>
          <p:cNvSpPr txBox="1">
            <a:spLocks/>
          </p:cNvSpPr>
          <p:nvPr/>
        </p:nvSpPr>
        <p:spPr>
          <a:xfrm>
            <a:off x="1003413" y="314325"/>
            <a:ext cx="2609584"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15E602-5977-4367-BCBE-D412A4501645}"/>
                  </a:ext>
                </a:extLst>
              </p:cNvPr>
              <p:cNvSpPr txBox="1"/>
              <p:nvPr/>
            </p:nvSpPr>
            <p:spPr>
              <a:xfrm>
                <a:off x="2062977" y="1334360"/>
                <a:ext cx="1550020" cy="9848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𝑚</m:t>
                          </m:r>
                        </m:e>
                        <m:sub>
                          <m:r>
                            <a:rPr lang="en-US" sz="2900" b="0" i="1" smtClean="0">
                              <a:latin typeface="Cambria Math" panose="02040503050406030204" pitchFamily="18" charset="0"/>
                            </a:rPr>
                            <m:t>0</m:t>
                          </m:r>
                        </m:sub>
                      </m:sSub>
                      <m:r>
                        <a:rPr lang="en-US" sz="2900" b="0" i="1" smtClean="0">
                          <a:latin typeface="Cambria Math" panose="02040503050406030204" pitchFamily="18" charset="0"/>
                        </a:rPr>
                        <m:t>=2</m:t>
                      </m:r>
                    </m:oMath>
                  </m:oMathPara>
                </a14:m>
                <a:endParaRPr lang="en-US" sz="2900" b="0" dirty="0"/>
              </a:p>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𝑚</m:t>
                      </m:r>
                      <m:r>
                        <a:rPr lang="en-US" sz="2900" b="0" i="1" smtClean="0">
                          <a:latin typeface="Cambria Math" panose="02040503050406030204" pitchFamily="18" charset="0"/>
                        </a:rPr>
                        <m:t>=2</m:t>
                      </m:r>
                    </m:oMath>
                  </m:oMathPara>
                </a14:m>
                <a:endParaRPr lang="en-US" sz="2900" dirty="0"/>
              </a:p>
            </p:txBody>
          </p:sp>
        </mc:Choice>
        <mc:Fallback xmlns="">
          <p:sp>
            <p:nvSpPr>
              <p:cNvPr id="6" name="TextBox 5">
                <a:extLst>
                  <a:ext uri="{FF2B5EF4-FFF2-40B4-BE49-F238E27FC236}">
                    <a16:creationId xmlns:a16="http://schemas.microsoft.com/office/drawing/2014/main" id="{4815E602-5977-4367-BCBE-D412A4501645}"/>
                  </a:ext>
                </a:extLst>
              </p:cNvPr>
              <p:cNvSpPr txBox="1">
                <a:spLocks noRot="1" noChangeAspect="1" noMove="1" noResize="1" noEditPoints="1" noAdjustHandles="1" noChangeArrowheads="1" noChangeShapeType="1" noTextEdit="1"/>
              </p:cNvSpPr>
              <p:nvPr/>
            </p:nvSpPr>
            <p:spPr>
              <a:xfrm>
                <a:off x="2062977" y="1334360"/>
                <a:ext cx="1550020" cy="98488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13FAB1-FDA2-4CF0-8722-9A568183C5FA}"/>
              </a:ext>
            </a:extLst>
          </p:cNvPr>
          <p:cNvSpPr txBox="1"/>
          <p:nvPr/>
        </p:nvSpPr>
        <p:spPr>
          <a:xfrm>
            <a:off x="2062977" y="5656881"/>
            <a:ext cx="8103911" cy="461665"/>
          </a:xfrm>
          <a:prstGeom prst="rect">
            <a:avLst/>
          </a:prstGeom>
          <a:noFill/>
        </p:spPr>
        <p:txBody>
          <a:bodyPr wrap="square" rtlCol="0">
            <a:spAutoFit/>
          </a:bodyPr>
          <a:lstStyle/>
          <a:p>
            <a:r>
              <a:rPr lang="en-US" sz="2400" dirty="0">
                <a:hlinkClick r:id="rId4"/>
              </a:rPr>
              <a:t>http://networksciencebook.com/chapter/5#barabasi-model</a:t>
            </a:r>
            <a:endParaRPr lang="en-US" sz="2400" dirty="0"/>
          </a:p>
        </p:txBody>
      </p:sp>
    </p:spTree>
    <p:extLst>
      <p:ext uri="{BB962C8B-B14F-4D97-AF65-F5344CB8AC3E}">
        <p14:creationId xmlns:p14="http://schemas.microsoft.com/office/powerpoint/2010/main" val="40464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06AA9-917A-4797-A867-FDED5F4169F3}"/>
              </a:ext>
            </a:extLst>
          </p:cNvPr>
          <p:cNvSpPr>
            <a:spLocks noGrp="1"/>
          </p:cNvSpPr>
          <p:nvPr>
            <p:ph type="sldNum" sz="quarter" idx="12"/>
          </p:nvPr>
        </p:nvSpPr>
        <p:spPr/>
        <p:txBody>
          <a:bodyPr/>
          <a:lstStyle/>
          <a:p>
            <a:fld id="{69974E82-3C2C-4ABB-838F-79BD9B35B7DF}" type="slidenum">
              <a:rPr lang="en-US" smtClean="0"/>
              <a:t>9</a:t>
            </a:fld>
            <a:endParaRPr lang="en-US"/>
          </a:p>
        </p:txBody>
      </p:sp>
      <p:sp>
        <p:nvSpPr>
          <p:cNvPr id="3" name="Title 1">
            <a:extLst>
              <a:ext uri="{FF2B5EF4-FFF2-40B4-BE49-F238E27FC236}">
                <a16:creationId xmlns:a16="http://schemas.microsoft.com/office/drawing/2014/main" id="{FE164F43-A245-4F8A-94D0-3092FF90CA5C}"/>
              </a:ext>
            </a:extLst>
          </p:cNvPr>
          <p:cNvSpPr txBox="1">
            <a:spLocks/>
          </p:cNvSpPr>
          <p:nvPr/>
        </p:nvSpPr>
        <p:spPr>
          <a:xfrm>
            <a:off x="2664752" y="163141"/>
            <a:ext cx="7264632" cy="841917"/>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Power-Law Degree Distribution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9A680A3-E38A-4C4D-9EDB-8373A24A7C47}"/>
                  </a:ext>
                </a:extLst>
              </p:cNvPr>
              <p:cNvSpPr txBox="1">
                <a:spLocks/>
              </p:cNvSpPr>
              <p:nvPr/>
            </p:nvSpPr>
            <p:spPr>
              <a:xfrm>
                <a:off x="861469" y="1133709"/>
                <a:ext cx="10871200" cy="5314592"/>
              </a:xfrm>
              <a:prstGeom prst="rect">
                <a:avLst/>
              </a:prstGeom>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It was proved that networks formed using the Barabási-Albert model have a power-law degree distribution with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=3</m:t>
                    </m:r>
                  </m:oMath>
                </a14:m>
                <a:r>
                  <a:rPr lang="en-US" dirty="0"/>
                  <a:t> at the tail of the distribution. When </a:t>
                </a:r>
                <a14:m>
                  <m:oMath xmlns:m="http://schemas.openxmlformats.org/officeDocument/2006/math">
                    <m:r>
                      <a:rPr lang="en-US" b="0" i="1" smtClean="0">
                        <a:latin typeface="Cambria Math" panose="02040503050406030204" pitchFamily="18" charset="0"/>
                      </a:rPr>
                      <m:t>𝑘</m:t>
                    </m:r>
                  </m:oMath>
                </a14:m>
                <a:r>
                  <a:rPr lang="en-US" dirty="0"/>
                  <a:t> becomes large, we have</a:t>
                </a:r>
              </a:p>
              <a:p>
                <a:endParaRPr lang="en-US" dirty="0"/>
              </a:p>
              <a:p>
                <a:endParaRPr lang="en-US" dirty="0"/>
              </a:p>
              <a:p>
                <a:r>
                  <a:rPr lang="en-US" dirty="0"/>
                  <a:t>The degree exponent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=3</m:t>
                    </m:r>
                  </m:oMath>
                </a14:m>
                <a:r>
                  <a:rPr lang="en-US" dirty="0"/>
                  <a:t> is independent of the </a:t>
                </a:r>
                <a14:m>
                  <m:oMath xmlns:m="http://schemas.openxmlformats.org/officeDocument/2006/math">
                    <m:r>
                      <a:rPr lang="en-US" b="0" i="1" smtClean="0">
                        <a:latin typeface="Cambria Math" panose="02040503050406030204" pitchFamily="18" charset="0"/>
                      </a:rPr>
                      <m:t>𝑚</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oMath>
                </a14:m>
                <a:r>
                  <a:rPr lang="en-US" dirty="0"/>
                  <a:t> parameters.</a:t>
                </a:r>
              </a:p>
              <a:p>
                <a:r>
                  <a:rPr lang="en-US" dirty="0"/>
                  <a:t>Furthermore, this degree distribution is stationary (time invariant), which explains why networks with different history, size, and age develop a similar degree distribution. </a:t>
                </a:r>
              </a:p>
              <a:p>
                <a:pPr marL="0" indent="0">
                  <a:buNone/>
                </a:pPr>
                <a:endParaRPr lang="en-US" dirty="0"/>
              </a:p>
              <a:p>
                <a:pPr marL="0" indent="0">
                  <a:buNone/>
                </a:pPr>
                <a:endParaRPr lang="en-US" dirty="0"/>
              </a:p>
              <a:p>
                <a:pPr marL="0" indent="0">
                  <a:buNone/>
                </a:pPr>
                <a:endParaRPr lang="en-US" dirty="0"/>
              </a:p>
              <a:p>
                <a:pPr marL="0" indent="0">
                  <a:buNone/>
                </a:pPr>
                <a:endParaRPr lang="en-US" b="1" dirty="0">
                  <a:solidFill>
                    <a:srgbClr val="0070C0"/>
                  </a:solidFill>
                </a:endParaRPr>
              </a:p>
            </p:txBody>
          </p:sp>
        </mc:Choice>
        <mc:Fallback>
          <p:sp>
            <p:nvSpPr>
              <p:cNvPr id="4" name="Content Placeholder 3">
                <a:extLst>
                  <a:ext uri="{FF2B5EF4-FFF2-40B4-BE49-F238E27FC236}">
                    <a16:creationId xmlns:a16="http://schemas.microsoft.com/office/drawing/2014/main" id="{29A680A3-E38A-4C4D-9EDB-8373A24A7C47}"/>
                  </a:ext>
                </a:extLst>
              </p:cNvPr>
              <p:cNvSpPr txBox="1">
                <a:spLocks noRot="1" noChangeAspect="1" noMove="1" noResize="1" noEditPoints="1" noAdjustHandles="1" noChangeArrowheads="1" noChangeShapeType="1" noTextEdit="1"/>
              </p:cNvSpPr>
              <p:nvPr/>
            </p:nvSpPr>
            <p:spPr>
              <a:xfrm>
                <a:off x="861469" y="1133709"/>
                <a:ext cx="10871200" cy="5314592"/>
              </a:xfrm>
              <a:prstGeom prst="rect">
                <a:avLst/>
              </a:prstGeom>
              <a:blipFill>
                <a:blip r:embed="rId2"/>
                <a:stretch>
                  <a:fillRect l="-280" t="-11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B36BD7-CBBB-4C83-9001-8A39F5C5B33F}"/>
                  </a:ext>
                </a:extLst>
              </p:cNvPr>
              <p:cNvSpPr txBox="1"/>
              <p:nvPr/>
            </p:nvSpPr>
            <p:spPr>
              <a:xfrm>
                <a:off x="5070433" y="2744059"/>
                <a:ext cx="2453269" cy="538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𝑝</m:t>
                          </m:r>
                        </m:e>
                        <m:sub>
                          <m:r>
                            <a:rPr lang="en-US" sz="2900" i="1">
                              <a:latin typeface="Cambria Math" panose="02040503050406030204" pitchFamily="18" charset="0"/>
                            </a:rPr>
                            <m:t>𝑘</m:t>
                          </m:r>
                        </m:sub>
                      </m:sSub>
                      <m:r>
                        <a:rPr lang="en-US" sz="2900" i="1">
                          <a:latin typeface="Cambria Math" panose="02040503050406030204" pitchFamily="18" charset="0"/>
                        </a:rPr>
                        <m:t>∼</m:t>
                      </m:r>
                      <m:sSup>
                        <m:sSupPr>
                          <m:ctrlPr>
                            <a:rPr lang="en-US" sz="2900" i="1">
                              <a:latin typeface="Cambria Math" panose="02040503050406030204" pitchFamily="18" charset="0"/>
                            </a:rPr>
                          </m:ctrlPr>
                        </m:sSupPr>
                        <m:e>
                          <m:r>
                            <a:rPr lang="en-US" sz="2900" i="1">
                              <a:latin typeface="Cambria Math" panose="02040503050406030204" pitchFamily="18" charset="0"/>
                            </a:rPr>
                            <m:t>𝑘</m:t>
                          </m:r>
                        </m:e>
                        <m:sup>
                          <m:r>
                            <a:rPr lang="en-US" sz="2900" i="1">
                              <a:latin typeface="Cambria Math" panose="02040503050406030204" pitchFamily="18" charset="0"/>
                            </a:rPr>
                            <m:t>−3</m:t>
                          </m:r>
                        </m:sup>
                      </m:sSup>
                      <m:r>
                        <a:rPr lang="en-US" sz="2900" i="1">
                          <a:latin typeface="Cambria Math" panose="02040503050406030204" pitchFamily="18" charset="0"/>
                        </a:rPr>
                        <m:t>.</m:t>
                      </m:r>
                    </m:oMath>
                  </m:oMathPara>
                </a14:m>
                <a:endParaRPr kumimoji="0" lang="en-US" sz="2900" b="0" i="0" u="none" strike="noStrike" kern="1200" cap="none" spc="0" normalizeH="0" baseline="0" noProof="0" dirty="0">
                  <a:ln>
                    <a:noFill/>
                  </a:ln>
                  <a:solidFill>
                    <a:prstClr val="black"/>
                  </a:solidFill>
                  <a:effectLst/>
                  <a:uLnTx/>
                  <a:uFillTx/>
                  <a:latin typeface="Tw Cen MT"/>
                </a:endParaRPr>
              </a:p>
            </p:txBody>
          </p:sp>
        </mc:Choice>
        <mc:Fallback>
          <p:sp>
            <p:nvSpPr>
              <p:cNvPr id="5" name="TextBox 4">
                <a:extLst>
                  <a:ext uri="{FF2B5EF4-FFF2-40B4-BE49-F238E27FC236}">
                    <a16:creationId xmlns:a16="http://schemas.microsoft.com/office/drawing/2014/main" id="{7EB36BD7-CBBB-4C83-9001-8A39F5C5B33F}"/>
                  </a:ext>
                </a:extLst>
              </p:cNvPr>
              <p:cNvSpPr txBox="1">
                <a:spLocks noRot="1" noChangeAspect="1" noMove="1" noResize="1" noEditPoints="1" noAdjustHandles="1" noChangeArrowheads="1" noChangeShapeType="1" noTextEdit="1"/>
              </p:cNvSpPr>
              <p:nvPr/>
            </p:nvSpPr>
            <p:spPr>
              <a:xfrm>
                <a:off x="5070433" y="2744059"/>
                <a:ext cx="2453269" cy="53860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49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MyTheme" id="{EE3CAD15-D4C5-48E4-B044-E3C0614D0E17}" vid="{14AA537B-0363-4E43-89C6-FB46DAC3E8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2157</TotalTime>
  <Words>2271</Words>
  <Application>Microsoft Office PowerPoint</Application>
  <PresentationFormat>Widescreen</PresentationFormat>
  <Paragraphs>210</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Cambria Math</vt:lpstr>
      <vt:lpstr>Tw Cen MT</vt:lpstr>
      <vt:lpstr>Wingdings</vt:lpstr>
      <vt:lpstr>Wingdings 2</vt:lpstr>
      <vt:lpstr>MyTheme</vt:lpstr>
      <vt:lpstr>Models of Network Formation</vt:lpstr>
      <vt:lpstr>Power Laws and Network Formation</vt:lpstr>
      <vt:lpstr>PowerPoint Presentation</vt:lpstr>
      <vt:lpstr>Preferential attachment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Copying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Cascades</vt:lpstr>
      <vt:lpstr>Example</vt:lpstr>
      <vt:lpstr>Information Cascade</vt:lpstr>
      <vt:lpstr>Herding Experiment: Setup</vt:lpstr>
      <vt:lpstr>Experiment</vt:lpstr>
      <vt:lpstr>Informal Analysis: The First Two Students</vt:lpstr>
      <vt:lpstr>Informal Analysis: The Third Student</vt:lpstr>
      <vt:lpstr>Informal Analysis: Carol’s Reasoning</vt:lpstr>
      <vt:lpstr>Information Cascade</vt:lpstr>
      <vt:lpstr>Lessons from Cascades</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of Network Formation</dc:title>
  <dc:subject>Network Science</dc:subject>
  <dc:creator>Evgeny Dantsin</dc:creator>
  <cp:lastModifiedBy>Evgeny Dantsin</cp:lastModifiedBy>
  <cp:revision>158</cp:revision>
  <dcterms:created xsi:type="dcterms:W3CDTF">2020-03-22T00:34:57Z</dcterms:created>
  <dcterms:modified xsi:type="dcterms:W3CDTF">2023-10-24T23:03:09Z</dcterms:modified>
</cp:coreProperties>
</file>